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6" r:id="rId43"/>
    <p:sldId id="298" r:id="rId44"/>
    <p:sldId id="305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000"/>
    <a:srgbClr val="006EBD"/>
    <a:srgbClr val="253058"/>
    <a:srgbClr val="202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2"/>
    <p:restoredTop sz="94364" autoAdjust="0"/>
  </p:normalViewPr>
  <p:slideViewPr>
    <p:cSldViewPr snapToGrid="0" snapToObjects="1">
      <p:cViewPr varScale="1">
        <p:scale>
          <a:sx n="88" d="100"/>
          <a:sy n="88" d="100"/>
        </p:scale>
        <p:origin x="11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70B-475C-A162-6217ADC4046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70B-475C-A162-6217ADC4046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0B-475C-A162-6217ADC40469}"/>
              </c:ext>
            </c:extLst>
          </c:dPt>
          <c:dLbls>
            <c:dLbl>
              <c:idx val="0"/>
              <c:layout>
                <c:manualLayout>
                  <c:x val="-0.20884955752212389"/>
                  <c:y val="0.12260551482788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8F8310-D8A9-48EA-A43A-B3FA912F3F9F}" type="CATEGORYNAME">
                      <a:rPr lang="en-US" sz="1600" smtClean="0">
                        <a:solidFill>
                          <a:srgbClr val="006EBD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600" baseline="0" dirty="0" smtClean="0">
                        <a:solidFill>
                          <a:srgbClr val="006EBD"/>
                        </a:solidFill>
                      </a:rPr>
                      <a:t> </a:t>
                    </a:r>
                    <a:fld id="{B3DA5B2F-EC56-4911-9AE1-24A6455D34C4}" type="VALUE">
                      <a:rPr lang="en-US" sz="1600" baseline="0" smtClean="0">
                        <a:solidFill>
                          <a:srgbClr val="006EBD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600" baseline="0" dirty="0" smtClean="0">
                      <a:solidFill>
                        <a:srgbClr val="006EBD"/>
                      </a:solidFill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 smtClean="0">
                        <a:solidFill>
                          <a:srgbClr val="006EBD"/>
                        </a:solidFill>
                      </a:rPr>
                      <a:t>27%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60186282024482"/>
                      <c:h val="0.196551724137931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0B-475C-A162-6217ADC40469}"/>
                </c:ext>
              </c:extLst>
            </c:dLbl>
            <c:dLbl>
              <c:idx val="1"/>
              <c:layout>
                <c:manualLayout>
                  <c:x val="0.22890874038975217"/>
                  <c:y val="-0.277777777777777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D13DD8-1178-405A-9474-6C3CDA0DCDF3}" type="CATEGORYNAME">
                      <a:rPr lang="en-US" sz="1600" smtClean="0">
                        <a:solidFill>
                          <a:srgbClr val="FFFF0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600" dirty="0" smtClean="0">
                        <a:solidFill>
                          <a:srgbClr val="FFFF00"/>
                        </a:solidFill>
                      </a:rPr>
                      <a:t>tributaria</a:t>
                    </a:r>
                    <a:r>
                      <a:rPr lang="en-US" sz="1600" baseline="0" dirty="0" smtClean="0">
                        <a:solidFill>
                          <a:srgbClr val="FFFF00"/>
                        </a:solidFill>
                      </a:rPr>
                      <a:t> 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158B41-D69D-4E26-AF80-903242907A36}" type="VALUE">
                      <a:rPr lang="en-US" sz="1600" baseline="0" smtClean="0">
                        <a:solidFill>
                          <a:srgbClr val="FFFF0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600" baseline="0" dirty="0" smtClean="0">
                      <a:solidFill>
                        <a:srgbClr val="FFFF00"/>
                      </a:solidFill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>
                        <a:solidFill>
                          <a:srgbClr val="FFFF00"/>
                        </a:solidFill>
                      </a:rPr>
                      <a:t>62%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83243908670708"/>
                      <c:h val="0.334865900383141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0B-475C-A162-6217ADC40469}"/>
                </c:ext>
              </c:extLst>
            </c:dLbl>
            <c:dLbl>
              <c:idx val="2"/>
              <c:layout>
                <c:manualLayout>
                  <c:x val="0.212389339299731"/>
                  <c:y val="0.117305591957236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30FE57-0920-4D65-B0CC-3B34709DE48C}" type="CATEGORYNAME">
                      <a:rPr lang="en-US" sz="1600" smtClean="0">
                        <a:solidFill>
                          <a:srgbClr val="BD000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600" baseline="0" dirty="0" smtClean="0">
                        <a:solidFill>
                          <a:srgbClr val="BD0000"/>
                        </a:solidFill>
                      </a:rPr>
                      <a:t> 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C9978C-F73E-4525-BF17-AAE99BD2AA57}" type="VALUE">
                      <a:rPr lang="en-US" sz="1600" baseline="0" smtClean="0">
                        <a:solidFill>
                          <a:srgbClr val="BD000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600" baseline="0" dirty="0" smtClean="0">
                      <a:solidFill>
                        <a:srgbClr val="BD0000"/>
                      </a:solidFill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 smtClean="0">
                        <a:solidFill>
                          <a:srgbClr val="BD0000"/>
                        </a:solidFill>
                      </a:rPr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497335841869324"/>
                      <c:h val="0.218773946360153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0B-475C-A162-6217ADC40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Hoja1!$D$7:$D$9</c:f>
              <c:strCache>
                <c:ptCount val="3"/>
                <c:pt idx="0">
                  <c:v>Subvencion </c:v>
                </c:pt>
                <c:pt idx="1">
                  <c:v>Coparticipacion </c:v>
                </c:pt>
                <c:pt idx="2">
                  <c:v>IDH </c:v>
                </c:pt>
              </c:strCache>
            </c:strRef>
          </c:cat>
          <c:val>
            <c:numRef>
              <c:f>Hoja1!$F$7:$F$9</c:f>
              <c:numCache>
                <c:formatCode>#,##0.0</c:formatCode>
                <c:ptCount val="3"/>
                <c:pt idx="0">
                  <c:v>133.16683692528736</c:v>
                </c:pt>
                <c:pt idx="1">
                  <c:v>300.68352284482756</c:v>
                </c:pt>
                <c:pt idx="2">
                  <c:v>51.734444827586202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0B-475C-A162-6217ADC4046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image" Target="../media/image34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image" Target="../media/image5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image" Target="../media/image4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image" Target="../media/image34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image" Target="../media/image57.gif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image" Target="../media/image4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9EB44-40D0-4B7A-822B-B54616C7245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A2E5F499-A7D2-4970-89F4-9B5E301B549A}">
      <dgm:prSet phldrT="[Texto]"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El Congreso Nacional de Universidades</a:t>
          </a:r>
          <a:endParaRPr lang="es-ES" sz="2000" dirty="0"/>
        </a:p>
      </dgm:t>
    </dgm:pt>
    <dgm:pt modelId="{052CA3A2-0CA1-47AD-A8B9-BC877E336BCE}" type="parTrans" cxnId="{577A7A34-0500-4546-BAD1-BAF8DDB5164C}">
      <dgm:prSet/>
      <dgm:spPr/>
      <dgm:t>
        <a:bodyPr/>
        <a:lstStyle/>
        <a:p>
          <a:endParaRPr lang="es-ES" sz="2400"/>
        </a:p>
      </dgm:t>
    </dgm:pt>
    <dgm:pt modelId="{2DE6838C-1AD2-46D0-8942-CCFD104A9AD3}" type="sibTrans" cxnId="{577A7A34-0500-4546-BAD1-BAF8DDB5164C}">
      <dgm:prSet/>
      <dgm:spPr/>
      <dgm:t>
        <a:bodyPr/>
        <a:lstStyle/>
        <a:p>
          <a:endParaRPr lang="es-ES" sz="2400"/>
        </a:p>
      </dgm:t>
    </dgm:pt>
    <dgm:pt modelId="{D14D2F7D-B445-4079-9E17-F566B5B02E9E}">
      <dgm:prSet phldrT="[Texto]"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La Conferencia Nacional de Universidades</a:t>
          </a:r>
          <a:endParaRPr lang="es-ES" sz="2000" dirty="0"/>
        </a:p>
      </dgm:t>
    </dgm:pt>
    <dgm:pt modelId="{8FFF27A5-389B-4841-86D7-02EC65711B9A}" type="parTrans" cxnId="{75176FDF-79F6-4578-8DB7-A1B7C038DA3C}">
      <dgm:prSet/>
      <dgm:spPr/>
      <dgm:t>
        <a:bodyPr/>
        <a:lstStyle/>
        <a:p>
          <a:endParaRPr lang="es-ES" sz="2400"/>
        </a:p>
      </dgm:t>
    </dgm:pt>
    <dgm:pt modelId="{CA11A904-8081-43CA-860C-FF9C746DB990}" type="sibTrans" cxnId="{75176FDF-79F6-4578-8DB7-A1B7C038DA3C}">
      <dgm:prSet/>
      <dgm:spPr/>
      <dgm:t>
        <a:bodyPr/>
        <a:lstStyle/>
        <a:p>
          <a:endParaRPr lang="es-ES" sz="2400"/>
        </a:p>
      </dgm:t>
    </dgm:pt>
    <dgm:pt modelId="{3968267D-40E7-4746-8422-9F1B7ED7BB60}">
      <dgm:prSet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Comité Ejecutivo de la Universidad Boliviana</a:t>
          </a:r>
        </a:p>
        <a:p>
          <a:r>
            <a:rPr lang="es-ES" sz="1100" dirty="0" smtClean="0"/>
            <a:t>(</a:t>
          </a:r>
          <a:r>
            <a:rPr lang="es-ES" sz="1200" dirty="0" smtClean="0"/>
            <a:t>Órgano Central de Programación, Coordinación y Ejecución)</a:t>
          </a:r>
          <a:endParaRPr lang="es-ES" sz="1200" dirty="0"/>
        </a:p>
      </dgm:t>
    </dgm:pt>
    <dgm:pt modelId="{C668DC56-8337-4A56-BA0C-7D834005D10F}" type="parTrans" cxnId="{E0976224-7156-4930-835D-F4E0446A88D4}">
      <dgm:prSet/>
      <dgm:spPr/>
      <dgm:t>
        <a:bodyPr/>
        <a:lstStyle/>
        <a:p>
          <a:endParaRPr lang="es-ES" sz="2400"/>
        </a:p>
      </dgm:t>
    </dgm:pt>
    <dgm:pt modelId="{B7A975BB-3FB1-4B35-91E9-00266DB2E7FA}" type="sibTrans" cxnId="{E0976224-7156-4930-835D-F4E0446A88D4}">
      <dgm:prSet/>
      <dgm:spPr/>
      <dgm:t>
        <a:bodyPr/>
        <a:lstStyle/>
        <a:p>
          <a:endParaRPr lang="es-ES" sz="2400"/>
        </a:p>
      </dgm:t>
    </dgm:pt>
    <dgm:pt modelId="{66046732-8767-48DC-9807-EE0AB7A9CA7D}" type="pres">
      <dgm:prSet presAssocID="{CEF9EB44-40D0-4B7A-822B-B54616C72459}" presName="linearFlow" presStyleCnt="0">
        <dgm:presLayoutVars>
          <dgm:dir/>
          <dgm:resizeHandles val="exact"/>
        </dgm:presLayoutVars>
      </dgm:prSet>
      <dgm:spPr/>
    </dgm:pt>
    <dgm:pt modelId="{1F831E39-8DE9-4EC0-8702-F4FE615D805E}" type="pres">
      <dgm:prSet presAssocID="{A2E5F499-A7D2-4970-89F4-9B5E301B549A}" presName="composite" presStyleCnt="0"/>
      <dgm:spPr/>
    </dgm:pt>
    <dgm:pt modelId="{DCDCDD0C-2EAD-4A02-8A85-0DB1A685C7DA}" type="pres">
      <dgm:prSet presAssocID="{A2E5F499-A7D2-4970-89F4-9B5E301B549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E0E5DE1F-71BA-477F-A13B-B1CCD0AA358E}" type="pres">
      <dgm:prSet presAssocID="{A2E5F499-A7D2-4970-89F4-9B5E301B549A}" presName="txShp" presStyleLbl="node1" presStyleIdx="0" presStyleCnt="3" custScaleX="107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9A56B-6B60-4124-88F1-DB27864D84E0}" type="pres">
      <dgm:prSet presAssocID="{2DE6838C-1AD2-46D0-8942-CCFD104A9AD3}" presName="spacing" presStyleCnt="0"/>
      <dgm:spPr/>
    </dgm:pt>
    <dgm:pt modelId="{2AF3B073-C47B-4266-A8ED-00EFDE35624B}" type="pres">
      <dgm:prSet presAssocID="{D14D2F7D-B445-4079-9E17-F566B5B02E9E}" presName="composite" presStyleCnt="0"/>
      <dgm:spPr/>
    </dgm:pt>
    <dgm:pt modelId="{396F1D79-9B71-4731-8B5E-681C66C41331}" type="pres">
      <dgm:prSet presAssocID="{D14D2F7D-B445-4079-9E17-F566B5B02E9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249CD142-047F-4043-B96F-8B8A225146C4}" type="pres">
      <dgm:prSet presAssocID="{D14D2F7D-B445-4079-9E17-F566B5B02E9E}" presName="txShp" presStyleLbl="node1" presStyleIdx="1" presStyleCnt="3" custScaleX="1096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B4478E-1C13-4BFC-BFD1-06192EE07283}" type="pres">
      <dgm:prSet presAssocID="{CA11A904-8081-43CA-860C-FF9C746DB990}" presName="spacing" presStyleCnt="0"/>
      <dgm:spPr/>
    </dgm:pt>
    <dgm:pt modelId="{F0233407-6E48-46E7-B2E8-CDA0C3B2F6A0}" type="pres">
      <dgm:prSet presAssocID="{3968267D-40E7-4746-8422-9F1B7ED7BB60}" presName="composite" presStyleCnt="0"/>
      <dgm:spPr/>
    </dgm:pt>
    <dgm:pt modelId="{8860E9BD-C87D-4E79-9684-BA321D7F5063}" type="pres">
      <dgm:prSet presAssocID="{3968267D-40E7-4746-8422-9F1B7ED7BB6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72D84F3-B134-4F32-8D0D-3F9C4E181DA0}" type="pres">
      <dgm:prSet presAssocID="{3968267D-40E7-4746-8422-9F1B7ED7BB60}" presName="txShp" presStyleLbl="node1" presStyleIdx="2" presStyleCnt="3" custScaleX="1105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2705AA-3A2D-4635-A06A-09409BDD0B17}" type="presOf" srcId="{CEF9EB44-40D0-4B7A-822B-B54616C72459}" destId="{66046732-8767-48DC-9807-EE0AB7A9CA7D}" srcOrd="0" destOrd="0" presId="urn:microsoft.com/office/officeart/2005/8/layout/vList3"/>
    <dgm:cxn modelId="{F6276680-CEB0-4753-8E62-D61534CF55A3}" type="presOf" srcId="{3968267D-40E7-4746-8422-9F1B7ED7BB60}" destId="{F72D84F3-B134-4F32-8D0D-3F9C4E181DA0}" srcOrd="0" destOrd="0" presId="urn:microsoft.com/office/officeart/2005/8/layout/vList3"/>
    <dgm:cxn modelId="{75176FDF-79F6-4578-8DB7-A1B7C038DA3C}" srcId="{CEF9EB44-40D0-4B7A-822B-B54616C72459}" destId="{D14D2F7D-B445-4079-9E17-F566B5B02E9E}" srcOrd="1" destOrd="0" parTransId="{8FFF27A5-389B-4841-86D7-02EC65711B9A}" sibTransId="{CA11A904-8081-43CA-860C-FF9C746DB990}"/>
    <dgm:cxn modelId="{D3AFE27F-7E38-4BD9-B11F-B6DA322934AB}" type="presOf" srcId="{D14D2F7D-B445-4079-9E17-F566B5B02E9E}" destId="{249CD142-047F-4043-B96F-8B8A225146C4}" srcOrd="0" destOrd="0" presId="urn:microsoft.com/office/officeart/2005/8/layout/vList3"/>
    <dgm:cxn modelId="{E0976224-7156-4930-835D-F4E0446A88D4}" srcId="{CEF9EB44-40D0-4B7A-822B-B54616C72459}" destId="{3968267D-40E7-4746-8422-9F1B7ED7BB60}" srcOrd="2" destOrd="0" parTransId="{C668DC56-8337-4A56-BA0C-7D834005D10F}" sibTransId="{B7A975BB-3FB1-4B35-91E9-00266DB2E7FA}"/>
    <dgm:cxn modelId="{577A7A34-0500-4546-BAD1-BAF8DDB5164C}" srcId="{CEF9EB44-40D0-4B7A-822B-B54616C72459}" destId="{A2E5F499-A7D2-4970-89F4-9B5E301B549A}" srcOrd="0" destOrd="0" parTransId="{052CA3A2-0CA1-47AD-A8B9-BC877E336BCE}" sibTransId="{2DE6838C-1AD2-46D0-8942-CCFD104A9AD3}"/>
    <dgm:cxn modelId="{1EDEC6DB-C7DA-4AB2-A492-424000D46B81}" type="presOf" srcId="{A2E5F499-A7D2-4970-89F4-9B5E301B549A}" destId="{E0E5DE1F-71BA-477F-A13B-B1CCD0AA358E}" srcOrd="0" destOrd="0" presId="urn:microsoft.com/office/officeart/2005/8/layout/vList3"/>
    <dgm:cxn modelId="{EB0B66A3-D8AB-4F4D-90A3-695B123060AB}" type="presParOf" srcId="{66046732-8767-48DC-9807-EE0AB7A9CA7D}" destId="{1F831E39-8DE9-4EC0-8702-F4FE615D805E}" srcOrd="0" destOrd="0" presId="urn:microsoft.com/office/officeart/2005/8/layout/vList3"/>
    <dgm:cxn modelId="{75FD7A0A-99A1-4B47-804C-B9A97EEF6908}" type="presParOf" srcId="{1F831E39-8DE9-4EC0-8702-F4FE615D805E}" destId="{DCDCDD0C-2EAD-4A02-8A85-0DB1A685C7DA}" srcOrd="0" destOrd="0" presId="urn:microsoft.com/office/officeart/2005/8/layout/vList3"/>
    <dgm:cxn modelId="{34EA75AA-1772-4F83-831F-093CFDDAF671}" type="presParOf" srcId="{1F831E39-8DE9-4EC0-8702-F4FE615D805E}" destId="{E0E5DE1F-71BA-477F-A13B-B1CCD0AA358E}" srcOrd="1" destOrd="0" presId="urn:microsoft.com/office/officeart/2005/8/layout/vList3"/>
    <dgm:cxn modelId="{140FE70F-BA0E-43FE-B7E2-8037FE12F64D}" type="presParOf" srcId="{66046732-8767-48DC-9807-EE0AB7A9CA7D}" destId="{D349A56B-6B60-4124-88F1-DB27864D84E0}" srcOrd="1" destOrd="0" presId="urn:microsoft.com/office/officeart/2005/8/layout/vList3"/>
    <dgm:cxn modelId="{DC7B36B1-EC2E-4E53-BBDD-0852CECFA1BF}" type="presParOf" srcId="{66046732-8767-48DC-9807-EE0AB7A9CA7D}" destId="{2AF3B073-C47B-4266-A8ED-00EFDE35624B}" srcOrd="2" destOrd="0" presId="urn:microsoft.com/office/officeart/2005/8/layout/vList3"/>
    <dgm:cxn modelId="{E1EAFC65-DE12-45B3-AE15-B96D3A8172B5}" type="presParOf" srcId="{2AF3B073-C47B-4266-A8ED-00EFDE35624B}" destId="{396F1D79-9B71-4731-8B5E-681C66C41331}" srcOrd="0" destOrd="0" presId="urn:microsoft.com/office/officeart/2005/8/layout/vList3"/>
    <dgm:cxn modelId="{B375BAD9-4AA9-4724-A538-1969399413E2}" type="presParOf" srcId="{2AF3B073-C47B-4266-A8ED-00EFDE35624B}" destId="{249CD142-047F-4043-B96F-8B8A225146C4}" srcOrd="1" destOrd="0" presId="urn:microsoft.com/office/officeart/2005/8/layout/vList3"/>
    <dgm:cxn modelId="{B3683E9C-5F2B-43F4-A3E2-06387EEC56C7}" type="presParOf" srcId="{66046732-8767-48DC-9807-EE0AB7A9CA7D}" destId="{00B4478E-1C13-4BFC-BFD1-06192EE07283}" srcOrd="3" destOrd="0" presId="urn:microsoft.com/office/officeart/2005/8/layout/vList3"/>
    <dgm:cxn modelId="{2DA1B1EF-012A-41F0-BEAE-4103CF0A4A27}" type="presParOf" srcId="{66046732-8767-48DC-9807-EE0AB7A9CA7D}" destId="{F0233407-6E48-46E7-B2E8-CDA0C3B2F6A0}" srcOrd="4" destOrd="0" presId="urn:microsoft.com/office/officeart/2005/8/layout/vList3"/>
    <dgm:cxn modelId="{B676D705-EB0B-4E5D-8E21-EB886C792062}" type="presParOf" srcId="{F0233407-6E48-46E7-B2E8-CDA0C3B2F6A0}" destId="{8860E9BD-C87D-4E79-9684-BA321D7F5063}" srcOrd="0" destOrd="0" presId="urn:microsoft.com/office/officeart/2005/8/layout/vList3"/>
    <dgm:cxn modelId="{EC25D782-EE7A-4773-B6C2-C9FAA765238C}" type="presParOf" srcId="{F0233407-6E48-46E7-B2E8-CDA0C3B2F6A0}" destId="{F72D84F3-B134-4F32-8D0D-3F9C4E181D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9EB44-40D0-4B7A-822B-B54616C7245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A2E5F499-A7D2-4970-89F4-9B5E301B549A}">
      <dgm:prSet phldrT="[Texto]"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400" dirty="0" smtClean="0"/>
            <a:t>RENADI</a:t>
          </a:r>
          <a:endParaRPr lang="es-ES" sz="2400" dirty="0"/>
        </a:p>
      </dgm:t>
    </dgm:pt>
    <dgm:pt modelId="{052CA3A2-0CA1-47AD-A8B9-BC877E336BCE}" type="parTrans" cxnId="{577A7A34-0500-4546-BAD1-BAF8DDB5164C}">
      <dgm:prSet/>
      <dgm:spPr/>
      <dgm:t>
        <a:bodyPr/>
        <a:lstStyle/>
        <a:p>
          <a:endParaRPr lang="es-ES" sz="2800"/>
        </a:p>
      </dgm:t>
    </dgm:pt>
    <dgm:pt modelId="{2DE6838C-1AD2-46D0-8942-CCFD104A9AD3}" type="sibTrans" cxnId="{577A7A34-0500-4546-BAD1-BAF8DDB5164C}">
      <dgm:prSet/>
      <dgm:spPr/>
      <dgm:t>
        <a:bodyPr/>
        <a:lstStyle/>
        <a:p>
          <a:endParaRPr lang="es-ES" sz="2800"/>
        </a:p>
      </dgm:t>
    </dgm:pt>
    <dgm:pt modelId="{D14D2F7D-B445-4079-9E17-F566B5B02E9E}">
      <dgm:prSet phldrT="[Texto]"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400" dirty="0" smtClean="0"/>
            <a:t>RENAISE</a:t>
          </a:r>
          <a:endParaRPr lang="es-ES" sz="2400" dirty="0"/>
        </a:p>
      </dgm:t>
    </dgm:pt>
    <dgm:pt modelId="{8FFF27A5-389B-4841-86D7-02EC65711B9A}" type="parTrans" cxnId="{75176FDF-79F6-4578-8DB7-A1B7C038DA3C}">
      <dgm:prSet/>
      <dgm:spPr/>
      <dgm:t>
        <a:bodyPr/>
        <a:lstStyle/>
        <a:p>
          <a:endParaRPr lang="es-ES" sz="2800"/>
        </a:p>
      </dgm:t>
    </dgm:pt>
    <dgm:pt modelId="{CA11A904-8081-43CA-860C-FF9C746DB990}" type="sibTrans" cxnId="{75176FDF-79F6-4578-8DB7-A1B7C038DA3C}">
      <dgm:prSet/>
      <dgm:spPr/>
      <dgm:t>
        <a:bodyPr/>
        <a:lstStyle/>
        <a:p>
          <a:endParaRPr lang="es-ES" sz="2800"/>
        </a:p>
      </dgm:t>
    </dgm:pt>
    <dgm:pt modelId="{3968267D-40E7-4746-8422-9F1B7ED7BB60}">
      <dgm:prSet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RENATIC</a:t>
          </a:r>
          <a:endParaRPr lang="es-ES" sz="2000" dirty="0"/>
        </a:p>
      </dgm:t>
    </dgm:pt>
    <dgm:pt modelId="{C668DC56-8337-4A56-BA0C-7D834005D10F}" type="parTrans" cxnId="{E0976224-7156-4930-835D-F4E0446A88D4}">
      <dgm:prSet/>
      <dgm:spPr/>
      <dgm:t>
        <a:bodyPr/>
        <a:lstStyle/>
        <a:p>
          <a:endParaRPr lang="es-ES" sz="2800"/>
        </a:p>
      </dgm:t>
    </dgm:pt>
    <dgm:pt modelId="{B7A975BB-3FB1-4B35-91E9-00266DB2E7FA}" type="sibTrans" cxnId="{E0976224-7156-4930-835D-F4E0446A88D4}">
      <dgm:prSet/>
      <dgm:spPr/>
      <dgm:t>
        <a:bodyPr/>
        <a:lstStyle/>
        <a:p>
          <a:endParaRPr lang="es-ES" sz="2800"/>
        </a:p>
      </dgm:t>
    </dgm:pt>
    <dgm:pt modelId="{5CFC445D-3E5F-41CA-9022-BC3677EB44F9}">
      <dgm:prSet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RENAF</a:t>
          </a:r>
          <a:endParaRPr lang="es-ES" sz="2000" dirty="0"/>
        </a:p>
      </dgm:t>
    </dgm:pt>
    <dgm:pt modelId="{24E61F52-C4F1-4C0A-B9A6-81BC48683DCF}" type="parTrans" cxnId="{3E4454D5-8D9A-44F3-8D14-C4064FBE8553}">
      <dgm:prSet/>
      <dgm:spPr/>
      <dgm:t>
        <a:bodyPr/>
        <a:lstStyle/>
        <a:p>
          <a:endParaRPr lang="es-ES" sz="2800"/>
        </a:p>
      </dgm:t>
    </dgm:pt>
    <dgm:pt modelId="{4BB2B539-CDBD-4DF1-AF6D-C88BF3FC6E3E}" type="sibTrans" cxnId="{3E4454D5-8D9A-44F3-8D14-C4064FBE8553}">
      <dgm:prSet/>
      <dgm:spPr/>
      <dgm:t>
        <a:bodyPr/>
        <a:lstStyle/>
        <a:p>
          <a:endParaRPr lang="es-ES" sz="2800"/>
        </a:p>
      </dgm:t>
    </dgm:pt>
    <dgm:pt modelId="{72FEF75C-BB82-4419-B230-910F90DAFBEA}">
      <dgm:prSet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RENEVAC</a:t>
          </a:r>
          <a:endParaRPr lang="es-ES" sz="2000" dirty="0"/>
        </a:p>
      </dgm:t>
    </dgm:pt>
    <dgm:pt modelId="{14CBEF1F-D840-409F-8B47-02629B8DCEB2}" type="parTrans" cxnId="{B46CE3E1-D030-4680-8918-5D542FB002EA}">
      <dgm:prSet/>
      <dgm:spPr/>
      <dgm:t>
        <a:bodyPr/>
        <a:lstStyle/>
        <a:p>
          <a:endParaRPr lang="es-ES" sz="2800"/>
        </a:p>
      </dgm:t>
    </dgm:pt>
    <dgm:pt modelId="{10295978-79E0-4E0C-AE4F-80299A194C06}" type="sibTrans" cxnId="{B46CE3E1-D030-4680-8918-5D542FB002EA}">
      <dgm:prSet/>
      <dgm:spPr/>
      <dgm:t>
        <a:bodyPr/>
        <a:lstStyle/>
        <a:p>
          <a:endParaRPr lang="es-ES" sz="2800"/>
        </a:p>
      </dgm:t>
    </dgm:pt>
    <dgm:pt modelId="{CA1D3534-A1B1-47DE-B69F-9FBB0762E837}">
      <dgm:prSet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RENARI</a:t>
          </a:r>
          <a:endParaRPr lang="es-ES" sz="2000" dirty="0"/>
        </a:p>
      </dgm:t>
    </dgm:pt>
    <dgm:pt modelId="{207F7713-6E97-486E-A85E-93CAF1B70D83}" type="parTrans" cxnId="{97E9492F-519C-43BF-A5E1-D9B6FE3F8EE6}">
      <dgm:prSet/>
      <dgm:spPr/>
      <dgm:t>
        <a:bodyPr/>
        <a:lstStyle/>
        <a:p>
          <a:endParaRPr lang="es-ES" sz="2800"/>
        </a:p>
      </dgm:t>
    </dgm:pt>
    <dgm:pt modelId="{F321C4F4-20B0-4187-AED3-F2EC7C18E47A}" type="sibTrans" cxnId="{97E9492F-519C-43BF-A5E1-D9B6FE3F8EE6}">
      <dgm:prSet/>
      <dgm:spPr/>
      <dgm:t>
        <a:bodyPr/>
        <a:lstStyle/>
        <a:p>
          <a:endParaRPr lang="es-ES" sz="2800"/>
        </a:p>
      </dgm:t>
    </dgm:pt>
    <dgm:pt modelId="{39248475-A606-40DA-82D2-519E2C52F7EA}">
      <dgm:prSet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RENACYT</a:t>
          </a:r>
          <a:endParaRPr lang="es-ES" sz="2000" dirty="0"/>
        </a:p>
      </dgm:t>
    </dgm:pt>
    <dgm:pt modelId="{AE8209D1-95C0-4FAC-A2D7-FF424CAA3CF1}" type="parTrans" cxnId="{78D4C97B-7F54-4DB5-8108-D7E30B0CD39E}">
      <dgm:prSet/>
      <dgm:spPr/>
      <dgm:t>
        <a:bodyPr/>
        <a:lstStyle/>
        <a:p>
          <a:endParaRPr lang="es-ES" sz="2800"/>
        </a:p>
      </dgm:t>
    </dgm:pt>
    <dgm:pt modelId="{6E5BE53A-C153-4071-A9AF-1DA3728B52ED}" type="sibTrans" cxnId="{78D4C97B-7F54-4DB5-8108-D7E30B0CD39E}">
      <dgm:prSet/>
      <dgm:spPr/>
      <dgm:t>
        <a:bodyPr/>
        <a:lstStyle/>
        <a:p>
          <a:endParaRPr lang="es-ES" sz="2800"/>
        </a:p>
      </dgm:t>
    </dgm:pt>
    <dgm:pt modelId="{F5865C3F-08AA-48A1-B6EA-FF3C4E8D34E0}">
      <dgm:prSet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RAN</a:t>
          </a:r>
          <a:endParaRPr lang="es-ES" sz="2000" dirty="0"/>
        </a:p>
      </dgm:t>
    </dgm:pt>
    <dgm:pt modelId="{33D08995-0AC4-4D1E-AA58-711136B9FC1E}" type="parTrans" cxnId="{018D132B-C312-4E7B-92B7-5150D22695C7}">
      <dgm:prSet/>
      <dgm:spPr/>
      <dgm:t>
        <a:bodyPr/>
        <a:lstStyle/>
        <a:p>
          <a:endParaRPr lang="es-ES" sz="2800"/>
        </a:p>
      </dgm:t>
    </dgm:pt>
    <dgm:pt modelId="{66897CFB-5F30-4B42-B3CF-576BBF2C007B}" type="sibTrans" cxnId="{018D132B-C312-4E7B-92B7-5150D22695C7}">
      <dgm:prSet/>
      <dgm:spPr/>
      <dgm:t>
        <a:bodyPr/>
        <a:lstStyle/>
        <a:p>
          <a:endParaRPr lang="es-ES" sz="2800"/>
        </a:p>
      </dgm:t>
    </dgm:pt>
    <dgm:pt modelId="{66E800CE-8448-48C7-93C7-B2C8C3D99D70}">
      <dgm:prSet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RS</a:t>
          </a:r>
          <a:endParaRPr lang="es-ES" sz="2000" dirty="0"/>
        </a:p>
      </dgm:t>
    </dgm:pt>
    <dgm:pt modelId="{618602A5-039A-404D-A01A-FB5F68A7CCD3}" type="parTrans" cxnId="{3810A90A-146D-4CB4-8503-EC977C4B0167}">
      <dgm:prSet/>
      <dgm:spPr/>
      <dgm:t>
        <a:bodyPr/>
        <a:lstStyle/>
        <a:p>
          <a:endParaRPr lang="es-ES" sz="2800"/>
        </a:p>
      </dgm:t>
    </dgm:pt>
    <dgm:pt modelId="{DEB62301-D70F-4807-A13B-44BE5B40D8D4}" type="sibTrans" cxnId="{3810A90A-146D-4CB4-8503-EC977C4B0167}">
      <dgm:prSet/>
      <dgm:spPr/>
      <dgm:t>
        <a:bodyPr/>
        <a:lstStyle/>
        <a:p>
          <a:endParaRPr lang="es-ES" sz="2800"/>
        </a:p>
      </dgm:t>
    </dgm:pt>
    <dgm:pt modelId="{E6CB153B-AFDE-4D64-9424-7E948E903896}">
      <dgm:prSet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/>
            <a:t>RENAP</a:t>
          </a:r>
          <a:endParaRPr lang="es-ES" sz="2000" dirty="0"/>
        </a:p>
      </dgm:t>
    </dgm:pt>
    <dgm:pt modelId="{073B141F-49AA-4E18-A010-96EE1AC07DFD}" type="parTrans" cxnId="{7011E908-4CEC-493A-B558-1D947F44D4A5}">
      <dgm:prSet/>
      <dgm:spPr/>
      <dgm:t>
        <a:bodyPr/>
        <a:lstStyle/>
        <a:p>
          <a:endParaRPr lang="es-ES" sz="2800"/>
        </a:p>
      </dgm:t>
    </dgm:pt>
    <dgm:pt modelId="{D6F687F1-CE03-48B0-81CE-425B46CA8FF7}" type="sibTrans" cxnId="{7011E908-4CEC-493A-B558-1D947F44D4A5}">
      <dgm:prSet/>
      <dgm:spPr/>
      <dgm:t>
        <a:bodyPr/>
        <a:lstStyle/>
        <a:p>
          <a:endParaRPr lang="es-ES" sz="2800"/>
        </a:p>
      </dgm:t>
    </dgm:pt>
    <dgm:pt modelId="{66046732-8767-48DC-9807-EE0AB7A9CA7D}" type="pres">
      <dgm:prSet presAssocID="{CEF9EB44-40D0-4B7A-822B-B54616C72459}" presName="linearFlow" presStyleCnt="0">
        <dgm:presLayoutVars>
          <dgm:dir/>
          <dgm:resizeHandles val="exact"/>
        </dgm:presLayoutVars>
      </dgm:prSet>
      <dgm:spPr/>
    </dgm:pt>
    <dgm:pt modelId="{1F831E39-8DE9-4EC0-8702-F4FE615D805E}" type="pres">
      <dgm:prSet presAssocID="{A2E5F499-A7D2-4970-89F4-9B5E301B549A}" presName="composite" presStyleCnt="0"/>
      <dgm:spPr/>
    </dgm:pt>
    <dgm:pt modelId="{DCDCDD0C-2EAD-4A02-8A85-0DB1A685C7DA}" type="pres">
      <dgm:prSet presAssocID="{A2E5F499-A7D2-4970-89F4-9B5E301B549A}" presName="imgShp" presStyleLbl="fgImgPlac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0E5DE1F-71BA-477F-A13B-B1CCD0AA358E}" type="pres">
      <dgm:prSet presAssocID="{A2E5F499-A7D2-4970-89F4-9B5E301B549A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9A56B-6B60-4124-88F1-DB27864D84E0}" type="pres">
      <dgm:prSet presAssocID="{2DE6838C-1AD2-46D0-8942-CCFD104A9AD3}" presName="spacing" presStyleCnt="0"/>
      <dgm:spPr/>
    </dgm:pt>
    <dgm:pt modelId="{C6D4BE56-50D6-40CF-8143-DD562A2019A0}" type="pres">
      <dgm:prSet presAssocID="{F5865C3F-08AA-48A1-B6EA-FF3C4E8D34E0}" presName="composite" presStyleCnt="0"/>
      <dgm:spPr/>
    </dgm:pt>
    <dgm:pt modelId="{80CE49F9-1B53-4F91-9087-E366CB0BB061}" type="pres">
      <dgm:prSet presAssocID="{F5865C3F-08AA-48A1-B6EA-FF3C4E8D34E0}" presName="imgShp" presStyleLbl="fgImgPlac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415F207-FF03-4357-856A-C658C9595D17}" type="pres">
      <dgm:prSet presAssocID="{F5865C3F-08AA-48A1-B6EA-FF3C4E8D34E0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B279A0-F190-4CFE-BF89-7EFADABE723D}" type="pres">
      <dgm:prSet presAssocID="{66897CFB-5F30-4B42-B3CF-576BBF2C007B}" presName="spacing" presStyleCnt="0"/>
      <dgm:spPr/>
    </dgm:pt>
    <dgm:pt modelId="{FE3FCD33-C75E-48CA-8021-354B8249C589}" type="pres">
      <dgm:prSet presAssocID="{66E800CE-8448-48C7-93C7-B2C8C3D99D70}" presName="composite" presStyleCnt="0"/>
      <dgm:spPr/>
    </dgm:pt>
    <dgm:pt modelId="{0C8DCC32-F1EB-4FD3-B971-83E58DAE405B}" type="pres">
      <dgm:prSet presAssocID="{66E800CE-8448-48C7-93C7-B2C8C3D99D70}" presName="imgShp" presStyleLbl="fgImgPlac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1C92A4F-D107-4315-B64C-1A0525EFAC5B}" type="pres">
      <dgm:prSet presAssocID="{66E800CE-8448-48C7-93C7-B2C8C3D99D70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330836-B2C1-4B85-AF27-479F3519AF20}" type="pres">
      <dgm:prSet presAssocID="{DEB62301-D70F-4807-A13B-44BE5B40D8D4}" presName="spacing" presStyleCnt="0"/>
      <dgm:spPr/>
    </dgm:pt>
    <dgm:pt modelId="{08068FFA-7DF3-4E0B-A9B0-4EAAACE98232}" type="pres">
      <dgm:prSet presAssocID="{E6CB153B-AFDE-4D64-9424-7E948E903896}" presName="composite" presStyleCnt="0"/>
      <dgm:spPr/>
    </dgm:pt>
    <dgm:pt modelId="{7C10E143-F0AC-4142-A671-420A8B2155CE}" type="pres">
      <dgm:prSet presAssocID="{E6CB153B-AFDE-4D64-9424-7E948E903896}" presName="imgShp" presStyleLbl="fgImgPlac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0761C4F-22D8-45AA-9F98-A987DA97D5F7}" type="pres">
      <dgm:prSet presAssocID="{E6CB153B-AFDE-4D64-9424-7E948E903896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5E392E-E9C8-4CBF-9D16-572492314C10}" type="pres">
      <dgm:prSet presAssocID="{D6F687F1-CE03-48B0-81CE-425B46CA8FF7}" presName="spacing" presStyleCnt="0"/>
      <dgm:spPr/>
    </dgm:pt>
    <dgm:pt modelId="{351FF0C2-936B-45A3-A433-AAC7D5292F4B}" type="pres">
      <dgm:prSet presAssocID="{39248475-A606-40DA-82D2-519E2C52F7EA}" presName="composite" presStyleCnt="0"/>
      <dgm:spPr/>
    </dgm:pt>
    <dgm:pt modelId="{D7946C15-FE39-42C0-A9F1-51E5860737B2}" type="pres">
      <dgm:prSet presAssocID="{39248475-A606-40DA-82D2-519E2C52F7EA}" presName="imgShp" presStyleLbl="fgImgPlac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2D2FCF4-86C0-465F-AC90-50B547D1CABC}" type="pres">
      <dgm:prSet presAssocID="{39248475-A606-40DA-82D2-519E2C52F7EA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CBC74F-365E-4F4A-BFA2-E017A1EB70A8}" type="pres">
      <dgm:prSet presAssocID="{6E5BE53A-C153-4071-A9AF-1DA3728B52ED}" presName="spacing" presStyleCnt="0"/>
      <dgm:spPr/>
    </dgm:pt>
    <dgm:pt modelId="{8BD13553-884C-4DBF-ABFF-9EC25A69B365}" type="pres">
      <dgm:prSet presAssocID="{CA1D3534-A1B1-47DE-B69F-9FBB0762E837}" presName="composite" presStyleCnt="0"/>
      <dgm:spPr/>
    </dgm:pt>
    <dgm:pt modelId="{3DD37CFD-6490-4DDC-A6D3-B9CAB02F9E66}" type="pres">
      <dgm:prSet presAssocID="{CA1D3534-A1B1-47DE-B69F-9FBB0762E837}" presName="imgShp" presStyleLbl="fgImgPlac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1E00C53-4DA5-425D-87FC-576428AA3063}" type="pres">
      <dgm:prSet presAssocID="{CA1D3534-A1B1-47DE-B69F-9FBB0762E837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A96895-20E4-497D-8ECF-A31F826D1ED6}" type="pres">
      <dgm:prSet presAssocID="{F321C4F4-20B0-4187-AED3-F2EC7C18E47A}" presName="spacing" presStyleCnt="0"/>
      <dgm:spPr/>
    </dgm:pt>
    <dgm:pt modelId="{42187D8E-59D5-4BAF-9E3C-2843BD272875}" type="pres">
      <dgm:prSet presAssocID="{72FEF75C-BB82-4419-B230-910F90DAFBEA}" presName="composite" presStyleCnt="0"/>
      <dgm:spPr/>
    </dgm:pt>
    <dgm:pt modelId="{41B0AE27-1D5C-44BF-AD57-57D038422CC2}" type="pres">
      <dgm:prSet presAssocID="{72FEF75C-BB82-4419-B230-910F90DAFBEA}" presName="imgShp" presStyleLbl="fgImgPlac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80416CBD-15E7-4E4A-A2DC-3C225F0250CB}" type="pres">
      <dgm:prSet presAssocID="{72FEF75C-BB82-4419-B230-910F90DAFBEA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DA0251-B1E1-4046-81FE-3D9040753D78}" type="pres">
      <dgm:prSet presAssocID="{10295978-79E0-4E0C-AE4F-80299A194C06}" presName="spacing" presStyleCnt="0"/>
      <dgm:spPr/>
    </dgm:pt>
    <dgm:pt modelId="{FA255811-7689-43C6-AE13-95F68358F729}" type="pres">
      <dgm:prSet presAssocID="{5CFC445D-3E5F-41CA-9022-BC3677EB44F9}" presName="composite" presStyleCnt="0"/>
      <dgm:spPr/>
    </dgm:pt>
    <dgm:pt modelId="{3CD06118-5013-451B-B82D-6F676A8685E3}" type="pres">
      <dgm:prSet presAssocID="{5CFC445D-3E5F-41CA-9022-BC3677EB44F9}" presName="imgShp" presStyleLbl="fgImgPlac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E35495-90AA-4A98-8DBD-D347778E03BE}" type="pres">
      <dgm:prSet presAssocID="{5CFC445D-3E5F-41CA-9022-BC3677EB44F9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FF1682-A3D7-4BE6-815A-EBC9DBD14558}" type="pres">
      <dgm:prSet presAssocID="{4BB2B539-CDBD-4DF1-AF6D-C88BF3FC6E3E}" presName="spacing" presStyleCnt="0"/>
      <dgm:spPr/>
    </dgm:pt>
    <dgm:pt modelId="{2AF3B073-C47B-4266-A8ED-00EFDE35624B}" type="pres">
      <dgm:prSet presAssocID="{D14D2F7D-B445-4079-9E17-F566B5B02E9E}" presName="composite" presStyleCnt="0"/>
      <dgm:spPr/>
    </dgm:pt>
    <dgm:pt modelId="{396F1D79-9B71-4731-8B5E-681C66C41331}" type="pres">
      <dgm:prSet presAssocID="{D14D2F7D-B445-4079-9E17-F566B5B02E9E}" presName="imgShp" presStyleLbl="fgImgPlace1" presStyleIdx="8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49CD142-047F-4043-B96F-8B8A225146C4}" type="pres">
      <dgm:prSet presAssocID="{D14D2F7D-B445-4079-9E17-F566B5B02E9E}" presName="txShp" presStyleLbl="node1" presStyleIdx="8" presStyleCnt="10" custScaleX="100387" custScaleY="11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B4478E-1C13-4BFC-BFD1-06192EE07283}" type="pres">
      <dgm:prSet presAssocID="{CA11A904-8081-43CA-860C-FF9C746DB990}" presName="spacing" presStyleCnt="0"/>
      <dgm:spPr/>
    </dgm:pt>
    <dgm:pt modelId="{F0233407-6E48-46E7-B2E8-CDA0C3B2F6A0}" type="pres">
      <dgm:prSet presAssocID="{3968267D-40E7-4746-8422-9F1B7ED7BB60}" presName="composite" presStyleCnt="0"/>
      <dgm:spPr/>
    </dgm:pt>
    <dgm:pt modelId="{8860E9BD-C87D-4E79-9684-BA321D7F5063}" type="pres">
      <dgm:prSet presAssocID="{3968267D-40E7-4746-8422-9F1B7ED7BB60}" presName="imgShp" presStyleLbl="fgImgPlace1" presStyleIdx="9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72D84F3-B134-4F32-8D0D-3F9C4E181DA0}" type="pres">
      <dgm:prSet presAssocID="{3968267D-40E7-4746-8422-9F1B7ED7BB60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E9492F-519C-43BF-A5E1-D9B6FE3F8EE6}" srcId="{CEF9EB44-40D0-4B7A-822B-B54616C72459}" destId="{CA1D3534-A1B1-47DE-B69F-9FBB0762E837}" srcOrd="5" destOrd="0" parTransId="{207F7713-6E97-486E-A85E-93CAF1B70D83}" sibTransId="{F321C4F4-20B0-4187-AED3-F2EC7C18E47A}"/>
    <dgm:cxn modelId="{ACB84D53-D479-4F0A-8B3C-40AC4433AB25}" type="presOf" srcId="{F5865C3F-08AA-48A1-B6EA-FF3C4E8D34E0}" destId="{0415F207-FF03-4357-856A-C658C9595D17}" srcOrd="0" destOrd="0" presId="urn:microsoft.com/office/officeart/2005/8/layout/vList3"/>
    <dgm:cxn modelId="{93309B0E-6E2F-472E-9919-BB3BA2B4ACCF}" type="presOf" srcId="{5CFC445D-3E5F-41CA-9022-BC3677EB44F9}" destId="{97E35495-90AA-4A98-8DBD-D347778E03BE}" srcOrd="0" destOrd="0" presId="urn:microsoft.com/office/officeart/2005/8/layout/vList3"/>
    <dgm:cxn modelId="{E0976224-7156-4930-835D-F4E0446A88D4}" srcId="{CEF9EB44-40D0-4B7A-822B-B54616C72459}" destId="{3968267D-40E7-4746-8422-9F1B7ED7BB60}" srcOrd="9" destOrd="0" parTransId="{C668DC56-8337-4A56-BA0C-7D834005D10F}" sibTransId="{B7A975BB-3FB1-4B35-91E9-00266DB2E7FA}"/>
    <dgm:cxn modelId="{B46CE3E1-D030-4680-8918-5D542FB002EA}" srcId="{CEF9EB44-40D0-4B7A-822B-B54616C72459}" destId="{72FEF75C-BB82-4419-B230-910F90DAFBEA}" srcOrd="6" destOrd="0" parTransId="{14CBEF1F-D840-409F-8B47-02629B8DCEB2}" sibTransId="{10295978-79E0-4E0C-AE4F-80299A194C06}"/>
    <dgm:cxn modelId="{23A4730D-CB51-42CC-B402-30B6AFDD80D5}" type="presOf" srcId="{CA1D3534-A1B1-47DE-B69F-9FBB0762E837}" destId="{91E00C53-4DA5-425D-87FC-576428AA3063}" srcOrd="0" destOrd="0" presId="urn:microsoft.com/office/officeart/2005/8/layout/vList3"/>
    <dgm:cxn modelId="{3E4454D5-8D9A-44F3-8D14-C4064FBE8553}" srcId="{CEF9EB44-40D0-4B7A-822B-B54616C72459}" destId="{5CFC445D-3E5F-41CA-9022-BC3677EB44F9}" srcOrd="7" destOrd="0" parTransId="{24E61F52-C4F1-4C0A-B9A6-81BC48683DCF}" sibTransId="{4BB2B539-CDBD-4DF1-AF6D-C88BF3FC6E3E}"/>
    <dgm:cxn modelId="{7011E908-4CEC-493A-B558-1D947F44D4A5}" srcId="{CEF9EB44-40D0-4B7A-822B-B54616C72459}" destId="{E6CB153B-AFDE-4D64-9424-7E948E903896}" srcOrd="3" destOrd="0" parTransId="{073B141F-49AA-4E18-A010-96EE1AC07DFD}" sibTransId="{D6F687F1-CE03-48B0-81CE-425B46CA8FF7}"/>
    <dgm:cxn modelId="{78D4C97B-7F54-4DB5-8108-D7E30B0CD39E}" srcId="{CEF9EB44-40D0-4B7A-822B-B54616C72459}" destId="{39248475-A606-40DA-82D2-519E2C52F7EA}" srcOrd="4" destOrd="0" parTransId="{AE8209D1-95C0-4FAC-A2D7-FF424CAA3CF1}" sibTransId="{6E5BE53A-C153-4071-A9AF-1DA3728B52ED}"/>
    <dgm:cxn modelId="{189B4CEF-211F-4487-8C0C-E385C781FCBB}" type="presOf" srcId="{39248475-A606-40DA-82D2-519E2C52F7EA}" destId="{52D2FCF4-86C0-465F-AC90-50B547D1CABC}" srcOrd="0" destOrd="0" presId="urn:microsoft.com/office/officeart/2005/8/layout/vList3"/>
    <dgm:cxn modelId="{B2953155-D799-4B39-999B-5F062785DED2}" type="presOf" srcId="{E6CB153B-AFDE-4D64-9424-7E948E903896}" destId="{20761C4F-22D8-45AA-9F98-A987DA97D5F7}" srcOrd="0" destOrd="0" presId="urn:microsoft.com/office/officeart/2005/8/layout/vList3"/>
    <dgm:cxn modelId="{EE552A98-96EE-447A-8A57-885383304E31}" type="presOf" srcId="{3968267D-40E7-4746-8422-9F1B7ED7BB60}" destId="{F72D84F3-B134-4F32-8D0D-3F9C4E181DA0}" srcOrd="0" destOrd="0" presId="urn:microsoft.com/office/officeart/2005/8/layout/vList3"/>
    <dgm:cxn modelId="{F4750F63-5F76-4435-81AA-1E82EEE37E78}" type="presOf" srcId="{A2E5F499-A7D2-4970-89F4-9B5E301B549A}" destId="{E0E5DE1F-71BA-477F-A13B-B1CCD0AA358E}" srcOrd="0" destOrd="0" presId="urn:microsoft.com/office/officeart/2005/8/layout/vList3"/>
    <dgm:cxn modelId="{08414605-B41D-4534-BF7C-CC06634F4C4C}" type="presOf" srcId="{72FEF75C-BB82-4419-B230-910F90DAFBEA}" destId="{80416CBD-15E7-4E4A-A2DC-3C225F0250CB}" srcOrd="0" destOrd="0" presId="urn:microsoft.com/office/officeart/2005/8/layout/vList3"/>
    <dgm:cxn modelId="{122705AA-3A2D-4635-A06A-09409BDD0B17}" type="presOf" srcId="{CEF9EB44-40D0-4B7A-822B-B54616C72459}" destId="{66046732-8767-48DC-9807-EE0AB7A9CA7D}" srcOrd="0" destOrd="0" presId="urn:microsoft.com/office/officeart/2005/8/layout/vList3"/>
    <dgm:cxn modelId="{7B19A799-CD30-4060-A04D-8FC3D3CF9CC3}" type="presOf" srcId="{D14D2F7D-B445-4079-9E17-F566B5B02E9E}" destId="{249CD142-047F-4043-B96F-8B8A225146C4}" srcOrd="0" destOrd="0" presId="urn:microsoft.com/office/officeart/2005/8/layout/vList3"/>
    <dgm:cxn modelId="{577A7A34-0500-4546-BAD1-BAF8DDB5164C}" srcId="{CEF9EB44-40D0-4B7A-822B-B54616C72459}" destId="{A2E5F499-A7D2-4970-89F4-9B5E301B549A}" srcOrd="0" destOrd="0" parTransId="{052CA3A2-0CA1-47AD-A8B9-BC877E336BCE}" sibTransId="{2DE6838C-1AD2-46D0-8942-CCFD104A9AD3}"/>
    <dgm:cxn modelId="{018D132B-C312-4E7B-92B7-5150D22695C7}" srcId="{CEF9EB44-40D0-4B7A-822B-B54616C72459}" destId="{F5865C3F-08AA-48A1-B6EA-FF3C4E8D34E0}" srcOrd="1" destOrd="0" parTransId="{33D08995-0AC4-4D1E-AA58-711136B9FC1E}" sibTransId="{66897CFB-5F30-4B42-B3CF-576BBF2C007B}"/>
    <dgm:cxn modelId="{19B2AE29-704B-4BDA-9464-B4796A92858F}" type="presOf" srcId="{66E800CE-8448-48C7-93C7-B2C8C3D99D70}" destId="{A1C92A4F-D107-4315-B64C-1A0525EFAC5B}" srcOrd="0" destOrd="0" presId="urn:microsoft.com/office/officeart/2005/8/layout/vList3"/>
    <dgm:cxn modelId="{75176FDF-79F6-4578-8DB7-A1B7C038DA3C}" srcId="{CEF9EB44-40D0-4B7A-822B-B54616C72459}" destId="{D14D2F7D-B445-4079-9E17-F566B5B02E9E}" srcOrd="8" destOrd="0" parTransId="{8FFF27A5-389B-4841-86D7-02EC65711B9A}" sibTransId="{CA11A904-8081-43CA-860C-FF9C746DB990}"/>
    <dgm:cxn modelId="{3810A90A-146D-4CB4-8503-EC977C4B0167}" srcId="{CEF9EB44-40D0-4B7A-822B-B54616C72459}" destId="{66E800CE-8448-48C7-93C7-B2C8C3D99D70}" srcOrd="2" destOrd="0" parTransId="{618602A5-039A-404D-A01A-FB5F68A7CCD3}" sibTransId="{DEB62301-D70F-4807-A13B-44BE5B40D8D4}"/>
    <dgm:cxn modelId="{EB0B66A3-D8AB-4F4D-90A3-695B123060AB}" type="presParOf" srcId="{66046732-8767-48DC-9807-EE0AB7A9CA7D}" destId="{1F831E39-8DE9-4EC0-8702-F4FE615D805E}" srcOrd="0" destOrd="0" presId="urn:microsoft.com/office/officeart/2005/8/layout/vList3"/>
    <dgm:cxn modelId="{8294BB63-7951-4856-A4FD-DC4A72010ADF}" type="presParOf" srcId="{1F831E39-8DE9-4EC0-8702-F4FE615D805E}" destId="{DCDCDD0C-2EAD-4A02-8A85-0DB1A685C7DA}" srcOrd="0" destOrd="0" presId="urn:microsoft.com/office/officeart/2005/8/layout/vList3"/>
    <dgm:cxn modelId="{98D8EB54-AB7A-4BAA-A9F7-C0C822ED94D9}" type="presParOf" srcId="{1F831E39-8DE9-4EC0-8702-F4FE615D805E}" destId="{E0E5DE1F-71BA-477F-A13B-B1CCD0AA358E}" srcOrd="1" destOrd="0" presId="urn:microsoft.com/office/officeart/2005/8/layout/vList3"/>
    <dgm:cxn modelId="{140FE70F-BA0E-43FE-B7E2-8037FE12F64D}" type="presParOf" srcId="{66046732-8767-48DC-9807-EE0AB7A9CA7D}" destId="{D349A56B-6B60-4124-88F1-DB27864D84E0}" srcOrd="1" destOrd="0" presId="urn:microsoft.com/office/officeart/2005/8/layout/vList3"/>
    <dgm:cxn modelId="{F7C21F85-D95F-413A-947A-CC1AA0027DBA}" type="presParOf" srcId="{66046732-8767-48DC-9807-EE0AB7A9CA7D}" destId="{C6D4BE56-50D6-40CF-8143-DD562A2019A0}" srcOrd="2" destOrd="0" presId="urn:microsoft.com/office/officeart/2005/8/layout/vList3"/>
    <dgm:cxn modelId="{D5496195-35D3-4163-8857-979EF4679EB2}" type="presParOf" srcId="{C6D4BE56-50D6-40CF-8143-DD562A2019A0}" destId="{80CE49F9-1B53-4F91-9087-E366CB0BB061}" srcOrd="0" destOrd="0" presId="urn:microsoft.com/office/officeart/2005/8/layout/vList3"/>
    <dgm:cxn modelId="{2C55D756-3836-46E3-A47A-A8660BAAB661}" type="presParOf" srcId="{C6D4BE56-50D6-40CF-8143-DD562A2019A0}" destId="{0415F207-FF03-4357-856A-C658C9595D17}" srcOrd="1" destOrd="0" presId="urn:microsoft.com/office/officeart/2005/8/layout/vList3"/>
    <dgm:cxn modelId="{9B9D9AA4-1998-41BC-9003-9D479F49D561}" type="presParOf" srcId="{66046732-8767-48DC-9807-EE0AB7A9CA7D}" destId="{AFB279A0-F190-4CFE-BF89-7EFADABE723D}" srcOrd="3" destOrd="0" presId="urn:microsoft.com/office/officeart/2005/8/layout/vList3"/>
    <dgm:cxn modelId="{51B2F143-2045-4E03-A9B5-2D4813295A38}" type="presParOf" srcId="{66046732-8767-48DC-9807-EE0AB7A9CA7D}" destId="{FE3FCD33-C75E-48CA-8021-354B8249C589}" srcOrd="4" destOrd="0" presId="urn:microsoft.com/office/officeart/2005/8/layout/vList3"/>
    <dgm:cxn modelId="{3A6C2973-5E80-45F2-AD41-D5D1B42BDAE9}" type="presParOf" srcId="{FE3FCD33-C75E-48CA-8021-354B8249C589}" destId="{0C8DCC32-F1EB-4FD3-B971-83E58DAE405B}" srcOrd="0" destOrd="0" presId="urn:microsoft.com/office/officeart/2005/8/layout/vList3"/>
    <dgm:cxn modelId="{E7963A4E-490E-4E60-A5D0-B855195D1768}" type="presParOf" srcId="{FE3FCD33-C75E-48CA-8021-354B8249C589}" destId="{A1C92A4F-D107-4315-B64C-1A0525EFAC5B}" srcOrd="1" destOrd="0" presId="urn:microsoft.com/office/officeart/2005/8/layout/vList3"/>
    <dgm:cxn modelId="{1A029711-8871-45A3-BFC8-921AF96822EB}" type="presParOf" srcId="{66046732-8767-48DC-9807-EE0AB7A9CA7D}" destId="{7F330836-B2C1-4B85-AF27-479F3519AF20}" srcOrd="5" destOrd="0" presId="urn:microsoft.com/office/officeart/2005/8/layout/vList3"/>
    <dgm:cxn modelId="{B3E449FB-D240-41B3-BFDA-35653545C5E6}" type="presParOf" srcId="{66046732-8767-48DC-9807-EE0AB7A9CA7D}" destId="{08068FFA-7DF3-4E0B-A9B0-4EAAACE98232}" srcOrd="6" destOrd="0" presId="urn:microsoft.com/office/officeart/2005/8/layout/vList3"/>
    <dgm:cxn modelId="{C42A71FC-A324-4E41-AF28-71E23E052D99}" type="presParOf" srcId="{08068FFA-7DF3-4E0B-A9B0-4EAAACE98232}" destId="{7C10E143-F0AC-4142-A671-420A8B2155CE}" srcOrd="0" destOrd="0" presId="urn:microsoft.com/office/officeart/2005/8/layout/vList3"/>
    <dgm:cxn modelId="{BEFD3F61-9D3E-4778-9BBB-0859500D67F4}" type="presParOf" srcId="{08068FFA-7DF3-4E0B-A9B0-4EAAACE98232}" destId="{20761C4F-22D8-45AA-9F98-A987DA97D5F7}" srcOrd="1" destOrd="0" presId="urn:microsoft.com/office/officeart/2005/8/layout/vList3"/>
    <dgm:cxn modelId="{738260A5-678E-4A52-96B1-896DDDA75485}" type="presParOf" srcId="{66046732-8767-48DC-9807-EE0AB7A9CA7D}" destId="{745E392E-E9C8-4CBF-9D16-572492314C10}" srcOrd="7" destOrd="0" presId="urn:microsoft.com/office/officeart/2005/8/layout/vList3"/>
    <dgm:cxn modelId="{08CFC08E-4DB5-41C9-A4C7-6063EFEF6C1C}" type="presParOf" srcId="{66046732-8767-48DC-9807-EE0AB7A9CA7D}" destId="{351FF0C2-936B-45A3-A433-AAC7D5292F4B}" srcOrd="8" destOrd="0" presId="urn:microsoft.com/office/officeart/2005/8/layout/vList3"/>
    <dgm:cxn modelId="{347A9B0E-838E-46CE-B574-CAD9D65DB132}" type="presParOf" srcId="{351FF0C2-936B-45A3-A433-AAC7D5292F4B}" destId="{D7946C15-FE39-42C0-A9F1-51E5860737B2}" srcOrd="0" destOrd="0" presId="urn:microsoft.com/office/officeart/2005/8/layout/vList3"/>
    <dgm:cxn modelId="{AEE010C8-265C-409A-9ACE-4F38A635255C}" type="presParOf" srcId="{351FF0C2-936B-45A3-A433-AAC7D5292F4B}" destId="{52D2FCF4-86C0-465F-AC90-50B547D1CABC}" srcOrd="1" destOrd="0" presId="urn:microsoft.com/office/officeart/2005/8/layout/vList3"/>
    <dgm:cxn modelId="{6A733ABF-0444-4139-98A6-B4F17E67D9A7}" type="presParOf" srcId="{66046732-8767-48DC-9807-EE0AB7A9CA7D}" destId="{A5CBC74F-365E-4F4A-BFA2-E017A1EB70A8}" srcOrd="9" destOrd="0" presId="urn:microsoft.com/office/officeart/2005/8/layout/vList3"/>
    <dgm:cxn modelId="{A62016EB-17BC-47F3-98A3-3B55860CCAD0}" type="presParOf" srcId="{66046732-8767-48DC-9807-EE0AB7A9CA7D}" destId="{8BD13553-884C-4DBF-ABFF-9EC25A69B365}" srcOrd="10" destOrd="0" presId="urn:microsoft.com/office/officeart/2005/8/layout/vList3"/>
    <dgm:cxn modelId="{A26E8648-84FB-4040-B607-484CB93D78A0}" type="presParOf" srcId="{8BD13553-884C-4DBF-ABFF-9EC25A69B365}" destId="{3DD37CFD-6490-4DDC-A6D3-B9CAB02F9E66}" srcOrd="0" destOrd="0" presId="urn:microsoft.com/office/officeart/2005/8/layout/vList3"/>
    <dgm:cxn modelId="{F593970F-CC8E-46F8-9D88-FDB2A871425B}" type="presParOf" srcId="{8BD13553-884C-4DBF-ABFF-9EC25A69B365}" destId="{91E00C53-4DA5-425D-87FC-576428AA3063}" srcOrd="1" destOrd="0" presId="urn:microsoft.com/office/officeart/2005/8/layout/vList3"/>
    <dgm:cxn modelId="{58BBBD27-FDC0-42DA-AFBC-2470BF9A830D}" type="presParOf" srcId="{66046732-8767-48DC-9807-EE0AB7A9CA7D}" destId="{1BA96895-20E4-497D-8ECF-A31F826D1ED6}" srcOrd="11" destOrd="0" presId="urn:microsoft.com/office/officeart/2005/8/layout/vList3"/>
    <dgm:cxn modelId="{FC16AA69-F723-400D-BCD1-F75CD101F59C}" type="presParOf" srcId="{66046732-8767-48DC-9807-EE0AB7A9CA7D}" destId="{42187D8E-59D5-4BAF-9E3C-2843BD272875}" srcOrd="12" destOrd="0" presId="urn:microsoft.com/office/officeart/2005/8/layout/vList3"/>
    <dgm:cxn modelId="{D0A9FBC4-D96C-4E9E-89E4-12B27B66B954}" type="presParOf" srcId="{42187D8E-59D5-4BAF-9E3C-2843BD272875}" destId="{41B0AE27-1D5C-44BF-AD57-57D038422CC2}" srcOrd="0" destOrd="0" presId="urn:microsoft.com/office/officeart/2005/8/layout/vList3"/>
    <dgm:cxn modelId="{A97A6C0B-D015-44A1-AF7E-F906F22935C7}" type="presParOf" srcId="{42187D8E-59D5-4BAF-9E3C-2843BD272875}" destId="{80416CBD-15E7-4E4A-A2DC-3C225F0250CB}" srcOrd="1" destOrd="0" presId="urn:microsoft.com/office/officeart/2005/8/layout/vList3"/>
    <dgm:cxn modelId="{240BE12C-82F2-40B2-AB36-1ECD8CD3715A}" type="presParOf" srcId="{66046732-8767-48DC-9807-EE0AB7A9CA7D}" destId="{08DA0251-B1E1-4046-81FE-3D9040753D78}" srcOrd="13" destOrd="0" presId="urn:microsoft.com/office/officeart/2005/8/layout/vList3"/>
    <dgm:cxn modelId="{3CF737DE-3CCB-4DB3-A940-5F8DA2A5A371}" type="presParOf" srcId="{66046732-8767-48DC-9807-EE0AB7A9CA7D}" destId="{FA255811-7689-43C6-AE13-95F68358F729}" srcOrd="14" destOrd="0" presId="urn:microsoft.com/office/officeart/2005/8/layout/vList3"/>
    <dgm:cxn modelId="{81AFA704-6CAA-4661-B7FA-4783C8F43DDE}" type="presParOf" srcId="{FA255811-7689-43C6-AE13-95F68358F729}" destId="{3CD06118-5013-451B-B82D-6F676A8685E3}" srcOrd="0" destOrd="0" presId="urn:microsoft.com/office/officeart/2005/8/layout/vList3"/>
    <dgm:cxn modelId="{3EFCAE34-89F8-43F6-8C89-7D69213A5A86}" type="presParOf" srcId="{FA255811-7689-43C6-AE13-95F68358F729}" destId="{97E35495-90AA-4A98-8DBD-D347778E03BE}" srcOrd="1" destOrd="0" presId="urn:microsoft.com/office/officeart/2005/8/layout/vList3"/>
    <dgm:cxn modelId="{DB9294BA-6840-49AF-99EB-BB98F66006CF}" type="presParOf" srcId="{66046732-8767-48DC-9807-EE0AB7A9CA7D}" destId="{C1FF1682-A3D7-4BE6-815A-EBC9DBD14558}" srcOrd="15" destOrd="0" presId="urn:microsoft.com/office/officeart/2005/8/layout/vList3"/>
    <dgm:cxn modelId="{DC7B36B1-EC2E-4E53-BBDD-0852CECFA1BF}" type="presParOf" srcId="{66046732-8767-48DC-9807-EE0AB7A9CA7D}" destId="{2AF3B073-C47B-4266-A8ED-00EFDE35624B}" srcOrd="16" destOrd="0" presId="urn:microsoft.com/office/officeart/2005/8/layout/vList3"/>
    <dgm:cxn modelId="{0731FBE9-C765-4FB3-A601-4D9FCE3A3C74}" type="presParOf" srcId="{2AF3B073-C47B-4266-A8ED-00EFDE35624B}" destId="{396F1D79-9B71-4731-8B5E-681C66C41331}" srcOrd="0" destOrd="0" presId="urn:microsoft.com/office/officeart/2005/8/layout/vList3"/>
    <dgm:cxn modelId="{4278013E-C766-4A64-B6A8-D9A61471CE41}" type="presParOf" srcId="{2AF3B073-C47B-4266-A8ED-00EFDE35624B}" destId="{249CD142-047F-4043-B96F-8B8A225146C4}" srcOrd="1" destOrd="0" presId="urn:microsoft.com/office/officeart/2005/8/layout/vList3"/>
    <dgm:cxn modelId="{A232AEEB-460D-4538-993E-185D1AB9BA53}" type="presParOf" srcId="{66046732-8767-48DC-9807-EE0AB7A9CA7D}" destId="{00B4478E-1C13-4BFC-BFD1-06192EE07283}" srcOrd="17" destOrd="0" presId="urn:microsoft.com/office/officeart/2005/8/layout/vList3"/>
    <dgm:cxn modelId="{2DA1B1EF-012A-41F0-BEAE-4103CF0A4A27}" type="presParOf" srcId="{66046732-8767-48DC-9807-EE0AB7A9CA7D}" destId="{F0233407-6E48-46E7-B2E8-CDA0C3B2F6A0}" srcOrd="18" destOrd="0" presId="urn:microsoft.com/office/officeart/2005/8/layout/vList3"/>
    <dgm:cxn modelId="{DB1D4371-163C-424D-8B79-04563F4297D9}" type="presParOf" srcId="{F0233407-6E48-46E7-B2E8-CDA0C3B2F6A0}" destId="{8860E9BD-C87D-4E79-9684-BA321D7F5063}" srcOrd="0" destOrd="0" presId="urn:microsoft.com/office/officeart/2005/8/layout/vList3"/>
    <dgm:cxn modelId="{05354DBE-7B6D-4728-8FC6-167EA8667405}" type="presParOf" srcId="{F0233407-6E48-46E7-B2E8-CDA0C3B2F6A0}" destId="{F72D84F3-B134-4F32-8D0D-3F9C4E181D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9EB44-40D0-4B7A-822B-B54616C7245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A2E5F499-A7D2-4970-89F4-9B5E301B549A}">
      <dgm:prSet phldrT="[Texto]"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BO" sz="2400" dirty="0" smtClean="0"/>
            <a:t>La Asamblea General Docente Estudiantil</a:t>
          </a:r>
          <a:endParaRPr lang="es-ES" sz="2400" dirty="0"/>
        </a:p>
      </dgm:t>
    </dgm:pt>
    <dgm:pt modelId="{052CA3A2-0CA1-47AD-A8B9-BC877E336BCE}" type="parTrans" cxnId="{577A7A34-0500-4546-BAD1-BAF8DDB5164C}">
      <dgm:prSet/>
      <dgm:spPr/>
      <dgm:t>
        <a:bodyPr/>
        <a:lstStyle/>
        <a:p>
          <a:endParaRPr lang="es-ES" sz="2800"/>
        </a:p>
      </dgm:t>
    </dgm:pt>
    <dgm:pt modelId="{2DE6838C-1AD2-46D0-8942-CCFD104A9AD3}" type="sibTrans" cxnId="{577A7A34-0500-4546-BAD1-BAF8DDB5164C}">
      <dgm:prSet/>
      <dgm:spPr/>
      <dgm:t>
        <a:bodyPr/>
        <a:lstStyle/>
        <a:p>
          <a:endParaRPr lang="es-ES" sz="2800"/>
        </a:p>
      </dgm:t>
    </dgm:pt>
    <dgm:pt modelId="{D14D2F7D-B445-4079-9E17-F566B5B02E9E}">
      <dgm:prSet phldrT="[Texto]"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BO" sz="2400" dirty="0" smtClean="0"/>
            <a:t>El Congreso Institucional Interno</a:t>
          </a:r>
          <a:endParaRPr lang="es-ES" sz="2400" dirty="0"/>
        </a:p>
      </dgm:t>
    </dgm:pt>
    <dgm:pt modelId="{8FFF27A5-389B-4841-86D7-02EC65711B9A}" type="parTrans" cxnId="{75176FDF-79F6-4578-8DB7-A1B7C038DA3C}">
      <dgm:prSet/>
      <dgm:spPr/>
      <dgm:t>
        <a:bodyPr/>
        <a:lstStyle/>
        <a:p>
          <a:endParaRPr lang="es-ES" sz="2800"/>
        </a:p>
      </dgm:t>
    </dgm:pt>
    <dgm:pt modelId="{CA11A904-8081-43CA-860C-FF9C746DB990}" type="sibTrans" cxnId="{75176FDF-79F6-4578-8DB7-A1B7C038DA3C}">
      <dgm:prSet/>
      <dgm:spPr/>
      <dgm:t>
        <a:bodyPr/>
        <a:lstStyle/>
        <a:p>
          <a:endParaRPr lang="es-ES" sz="2800"/>
        </a:p>
      </dgm:t>
    </dgm:pt>
    <dgm:pt modelId="{3968267D-40E7-4746-8422-9F1B7ED7BB60}">
      <dgm:prSet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BO" sz="2400" dirty="0" smtClean="0"/>
            <a:t>El Honorable Consejo Universitario</a:t>
          </a:r>
          <a:endParaRPr lang="es-ES" sz="1200" dirty="0"/>
        </a:p>
      </dgm:t>
    </dgm:pt>
    <dgm:pt modelId="{C668DC56-8337-4A56-BA0C-7D834005D10F}" type="parTrans" cxnId="{E0976224-7156-4930-835D-F4E0446A88D4}">
      <dgm:prSet/>
      <dgm:spPr/>
      <dgm:t>
        <a:bodyPr/>
        <a:lstStyle/>
        <a:p>
          <a:endParaRPr lang="es-ES" sz="2800"/>
        </a:p>
      </dgm:t>
    </dgm:pt>
    <dgm:pt modelId="{B7A975BB-3FB1-4B35-91E9-00266DB2E7FA}" type="sibTrans" cxnId="{E0976224-7156-4930-835D-F4E0446A88D4}">
      <dgm:prSet/>
      <dgm:spPr/>
      <dgm:t>
        <a:bodyPr/>
        <a:lstStyle/>
        <a:p>
          <a:endParaRPr lang="es-ES" sz="2800"/>
        </a:p>
      </dgm:t>
    </dgm:pt>
    <dgm:pt modelId="{66046732-8767-48DC-9807-EE0AB7A9CA7D}" type="pres">
      <dgm:prSet presAssocID="{CEF9EB44-40D0-4B7A-822B-B54616C72459}" presName="linearFlow" presStyleCnt="0">
        <dgm:presLayoutVars>
          <dgm:dir/>
          <dgm:resizeHandles val="exact"/>
        </dgm:presLayoutVars>
      </dgm:prSet>
      <dgm:spPr/>
    </dgm:pt>
    <dgm:pt modelId="{1F831E39-8DE9-4EC0-8702-F4FE615D805E}" type="pres">
      <dgm:prSet presAssocID="{A2E5F499-A7D2-4970-89F4-9B5E301B549A}" presName="composite" presStyleCnt="0"/>
      <dgm:spPr/>
    </dgm:pt>
    <dgm:pt modelId="{DCDCDD0C-2EAD-4A02-8A85-0DB1A685C7DA}" type="pres">
      <dgm:prSet presAssocID="{A2E5F499-A7D2-4970-89F4-9B5E301B549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0E5DE1F-71BA-477F-A13B-B1CCD0AA358E}" type="pres">
      <dgm:prSet presAssocID="{A2E5F499-A7D2-4970-89F4-9B5E301B549A}" presName="txShp" presStyleLbl="node1" presStyleIdx="0" presStyleCnt="3" custScaleX="107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9A56B-6B60-4124-88F1-DB27864D84E0}" type="pres">
      <dgm:prSet presAssocID="{2DE6838C-1AD2-46D0-8942-CCFD104A9AD3}" presName="spacing" presStyleCnt="0"/>
      <dgm:spPr/>
    </dgm:pt>
    <dgm:pt modelId="{2AF3B073-C47B-4266-A8ED-00EFDE35624B}" type="pres">
      <dgm:prSet presAssocID="{D14D2F7D-B445-4079-9E17-F566B5B02E9E}" presName="composite" presStyleCnt="0"/>
      <dgm:spPr/>
    </dgm:pt>
    <dgm:pt modelId="{396F1D79-9B71-4731-8B5E-681C66C41331}" type="pres">
      <dgm:prSet presAssocID="{D14D2F7D-B445-4079-9E17-F566B5B02E9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49CD142-047F-4043-B96F-8B8A225146C4}" type="pres">
      <dgm:prSet presAssocID="{D14D2F7D-B445-4079-9E17-F566B5B02E9E}" presName="txShp" presStyleLbl="node1" presStyleIdx="1" presStyleCnt="3" custScaleX="1096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B4478E-1C13-4BFC-BFD1-06192EE07283}" type="pres">
      <dgm:prSet presAssocID="{CA11A904-8081-43CA-860C-FF9C746DB990}" presName="spacing" presStyleCnt="0"/>
      <dgm:spPr/>
    </dgm:pt>
    <dgm:pt modelId="{F0233407-6E48-46E7-B2E8-CDA0C3B2F6A0}" type="pres">
      <dgm:prSet presAssocID="{3968267D-40E7-4746-8422-9F1B7ED7BB60}" presName="composite" presStyleCnt="0"/>
      <dgm:spPr/>
    </dgm:pt>
    <dgm:pt modelId="{8860E9BD-C87D-4E79-9684-BA321D7F5063}" type="pres">
      <dgm:prSet presAssocID="{3968267D-40E7-4746-8422-9F1B7ED7BB6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72D84F3-B134-4F32-8D0D-3F9C4E181DA0}" type="pres">
      <dgm:prSet presAssocID="{3968267D-40E7-4746-8422-9F1B7ED7BB60}" presName="txShp" presStyleLbl="node1" presStyleIdx="2" presStyleCnt="3" custScaleX="1105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2705AA-3A2D-4635-A06A-09409BDD0B17}" type="presOf" srcId="{CEF9EB44-40D0-4B7A-822B-B54616C72459}" destId="{66046732-8767-48DC-9807-EE0AB7A9CA7D}" srcOrd="0" destOrd="0" presId="urn:microsoft.com/office/officeart/2005/8/layout/vList3"/>
    <dgm:cxn modelId="{F6276680-CEB0-4753-8E62-D61534CF55A3}" type="presOf" srcId="{3968267D-40E7-4746-8422-9F1B7ED7BB60}" destId="{F72D84F3-B134-4F32-8D0D-3F9C4E181DA0}" srcOrd="0" destOrd="0" presId="urn:microsoft.com/office/officeart/2005/8/layout/vList3"/>
    <dgm:cxn modelId="{75176FDF-79F6-4578-8DB7-A1B7C038DA3C}" srcId="{CEF9EB44-40D0-4B7A-822B-B54616C72459}" destId="{D14D2F7D-B445-4079-9E17-F566B5B02E9E}" srcOrd="1" destOrd="0" parTransId="{8FFF27A5-389B-4841-86D7-02EC65711B9A}" sibTransId="{CA11A904-8081-43CA-860C-FF9C746DB990}"/>
    <dgm:cxn modelId="{D3AFE27F-7E38-4BD9-B11F-B6DA322934AB}" type="presOf" srcId="{D14D2F7D-B445-4079-9E17-F566B5B02E9E}" destId="{249CD142-047F-4043-B96F-8B8A225146C4}" srcOrd="0" destOrd="0" presId="urn:microsoft.com/office/officeart/2005/8/layout/vList3"/>
    <dgm:cxn modelId="{E0976224-7156-4930-835D-F4E0446A88D4}" srcId="{CEF9EB44-40D0-4B7A-822B-B54616C72459}" destId="{3968267D-40E7-4746-8422-9F1B7ED7BB60}" srcOrd="2" destOrd="0" parTransId="{C668DC56-8337-4A56-BA0C-7D834005D10F}" sibTransId="{B7A975BB-3FB1-4B35-91E9-00266DB2E7FA}"/>
    <dgm:cxn modelId="{577A7A34-0500-4546-BAD1-BAF8DDB5164C}" srcId="{CEF9EB44-40D0-4B7A-822B-B54616C72459}" destId="{A2E5F499-A7D2-4970-89F4-9B5E301B549A}" srcOrd="0" destOrd="0" parTransId="{052CA3A2-0CA1-47AD-A8B9-BC877E336BCE}" sibTransId="{2DE6838C-1AD2-46D0-8942-CCFD104A9AD3}"/>
    <dgm:cxn modelId="{1EDEC6DB-C7DA-4AB2-A492-424000D46B81}" type="presOf" srcId="{A2E5F499-A7D2-4970-89F4-9B5E301B549A}" destId="{E0E5DE1F-71BA-477F-A13B-B1CCD0AA358E}" srcOrd="0" destOrd="0" presId="urn:microsoft.com/office/officeart/2005/8/layout/vList3"/>
    <dgm:cxn modelId="{EB0B66A3-D8AB-4F4D-90A3-695B123060AB}" type="presParOf" srcId="{66046732-8767-48DC-9807-EE0AB7A9CA7D}" destId="{1F831E39-8DE9-4EC0-8702-F4FE615D805E}" srcOrd="0" destOrd="0" presId="urn:microsoft.com/office/officeart/2005/8/layout/vList3"/>
    <dgm:cxn modelId="{75FD7A0A-99A1-4B47-804C-B9A97EEF6908}" type="presParOf" srcId="{1F831E39-8DE9-4EC0-8702-F4FE615D805E}" destId="{DCDCDD0C-2EAD-4A02-8A85-0DB1A685C7DA}" srcOrd="0" destOrd="0" presId="urn:microsoft.com/office/officeart/2005/8/layout/vList3"/>
    <dgm:cxn modelId="{34EA75AA-1772-4F83-831F-093CFDDAF671}" type="presParOf" srcId="{1F831E39-8DE9-4EC0-8702-F4FE615D805E}" destId="{E0E5DE1F-71BA-477F-A13B-B1CCD0AA358E}" srcOrd="1" destOrd="0" presId="urn:microsoft.com/office/officeart/2005/8/layout/vList3"/>
    <dgm:cxn modelId="{140FE70F-BA0E-43FE-B7E2-8037FE12F64D}" type="presParOf" srcId="{66046732-8767-48DC-9807-EE0AB7A9CA7D}" destId="{D349A56B-6B60-4124-88F1-DB27864D84E0}" srcOrd="1" destOrd="0" presId="urn:microsoft.com/office/officeart/2005/8/layout/vList3"/>
    <dgm:cxn modelId="{DC7B36B1-EC2E-4E53-BBDD-0852CECFA1BF}" type="presParOf" srcId="{66046732-8767-48DC-9807-EE0AB7A9CA7D}" destId="{2AF3B073-C47B-4266-A8ED-00EFDE35624B}" srcOrd="2" destOrd="0" presId="urn:microsoft.com/office/officeart/2005/8/layout/vList3"/>
    <dgm:cxn modelId="{E1EAFC65-DE12-45B3-AE15-B96D3A8172B5}" type="presParOf" srcId="{2AF3B073-C47B-4266-A8ED-00EFDE35624B}" destId="{396F1D79-9B71-4731-8B5E-681C66C41331}" srcOrd="0" destOrd="0" presId="urn:microsoft.com/office/officeart/2005/8/layout/vList3"/>
    <dgm:cxn modelId="{B375BAD9-4AA9-4724-A538-1969399413E2}" type="presParOf" srcId="{2AF3B073-C47B-4266-A8ED-00EFDE35624B}" destId="{249CD142-047F-4043-B96F-8B8A225146C4}" srcOrd="1" destOrd="0" presId="urn:microsoft.com/office/officeart/2005/8/layout/vList3"/>
    <dgm:cxn modelId="{B3683E9C-5F2B-43F4-A3E2-06387EEC56C7}" type="presParOf" srcId="{66046732-8767-48DC-9807-EE0AB7A9CA7D}" destId="{00B4478E-1C13-4BFC-BFD1-06192EE07283}" srcOrd="3" destOrd="0" presId="urn:microsoft.com/office/officeart/2005/8/layout/vList3"/>
    <dgm:cxn modelId="{2DA1B1EF-012A-41F0-BEAE-4103CF0A4A27}" type="presParOf" srcId="{66046732-8767-48DC-9807-EE0AB7A9CA7D}" destId="{F0233407-6E48-46E7-B2E8-CDA0C3B2F6A0}" srcOrd="4" destOrd="0" presId="urn:microsoft.com/office/officeart/2005/8/layout/vList3"/>
    <dgm:cxn modelId="{B676D705-EB0B-4E5D-8E21-EB886C792062}" type="presParOf" srcId="{F0233407-6E48-46E7-B2E8-CDA0C3B2F6A0}" destId="{8860E9BD-C87D-4E79-9684-BA321D7F5063}" srcOrd="0" destOrd="0" presId="urn:microsoft.com/office/officeart/2005/8/layout/vList3"/>
    <dgm:cxn modelId="{EC25D782-EE7A-4773-B6C2-C9FAA765238C}" type="presParOf" srcId="{F0233407-6E48-46E7-B2E8-CDA0C3B2F6A0}" destId="{F72D84F3-B134-4F32-8D0D-3F9C4E181D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9EB44-40D0-4B7A-822B-B54616C7245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A2E5F499-A7D2-4970-89F4-9B5E301B549A}">
      <dgm:prSet phldrT="[Texto]"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2400" dirty="0" smtClean="0"/>
            <a:t>Claustros universitarios, facultativos y de carrera.</a:t>
          </a:r>
          <a:endParaRPr lang="es-ES" sz="2400" dirty="0" smtClean="0"/>
        </a:p>
      </dgm:t>
    </dgm:pt>
    <dgm:pt modelId="{052CA3A2-0CA1-47AD-A8B9-BC877E336BCE}" type="parTrans" cxnId="{577A7A34-0500-4546-BAD1-BAF8DDB5164C}">
      <dgm:prSet/>
      <dgm:spPr/>
      <dgm:t>
        <a:bodyPr/>
        <a:lstStyle/>
        <a:p>
          <a:endParaRPr lang="es-ES" sz="2800"/>
        </a:p>
      </dgm:t>
    </dgm:pt>
    <dgm:pt modelId="{2DE6838C-1AD2-46D0-8942-CCFD104A9AD3}" type="sibTrans" cxnId="{577A7A34-0500-4546-BAD1-BAF8DDB5164C}">
      <dgm:prSet/>
      <dgm:spPr/>
      <dgm:t>
        <a:bodyPr/>
        <a:lstStyle/>
        <a:p>
          <a:endParaRPr lang="es-ES" sz="2800"/>
        </a:p>
      </dgm:t>
    </dgm:pt>
    <dgm:pt modelId="{D14D2F7D-B445-4079-9E17-F566B5B02E9E}">
      <dgm:prSet phldrT="[Texto]" custT="1"/>
      <dgm:spPr>
        <a:solidFill>
          <a:srgbClr val="3F5378"/>
        </a:solidFill>
        <a:ln>
          <a:solidFill>
            <a:srgbClr val="3F5378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r>
            <a:rPr lang="es-ES" sz="2400" dirty="0" smtClean="0"/>
            <a:t>Comité Electoral</a:t>
          </a:r>
          <a:endParaRPr lang="es-ES" sz="2400" dirty="0"/>
        </a:p>
      </dgm:t>
    </dgm:pt>
    <dgm:pt modelId="{8FFF27A5-389B-4841-86D7-02EC65711B9A}" type="parTrans" cxnId="{75176FDF-79F6-4578-8DB7-A1B7C038DA3C}">
      <dgm:prSet/>
      <dgm:spPr/>
      <dgm:t>
        <a:bodyPr/>
        <a:lstStyle/>
        <a:p>
          <a:endParaRPr lang="es-ES" sz="2800"/>
        </a:p>
      </dgm:t>
    </dgm:pt>
    <dgm:pt modelId="{CA11A904-8081-43CA-860C-FF9C746DB990}" type="sibTrans" cxnId="{75176FDF-79F6-4578-8DB7-A1B7C038DA3C}">
      <dgm:prSet/>
      <dgm:spPr/>
      <dgm:t>
        <a:bodyPr/>
        <a:lstStyle/>
        <a:p>
          <a:endParaRPr lang="es-ES" sz="2800"/>
        </a:p>
      </dgm:t>
    </dgm:pt>
    <dgm:pt modelId="{66046732-8767-48DC-9807-EE0AB7A9CA7D}" type="pres">
      <dgm:prSet presAssocID="{CEF9EB44-40D0-4B7A-822B-B54616C72459}" presName="linearFlow" presStyleCnt="0">
        <dgm:presLayoutVars>
          <dgm:dir/>
          <dgm:resizeHandles val="exact"/>
        </dgm:presLayoutVars>
      </dgm:prSet>
      <dgm:spPr/>
    </dgm:pt>
    <dgm:pt modelId="{1F831E39-8DE9-4EC0-8702-F4FE615D805E}" type="pres">
      <dgm:prSet presAssocID="{A2E5F499-A7D2-4970-89F4-9B5E301B549A}" presName="composite" presStyleCnt="0"/>
      <dgm:spPr/>
    </dgm:pt>
    <dgm:pt modelId="{DCDCDD0C-2EAD-4A02-8A85-0DB1A685C7DA}" type="pres">
      <dgm:prSet presAssocID="{A2E5F499-A7D2-4970-89F4-9B5E301B549A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E0E5DE1F-71BA-477F-A13B-B1CCD0AA358E}" type="pres">
      <dgm:prSet presAssocID="{A2E5F499-A7D2-4970-89F4-9B5E301B549A}" presName="txShp" presStyleLbl="node1" presStyleIdx="0" presStyleCnt="2" custScaleX="107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9A56B-6B60-4124-88F1-DB27864D84E0}" type="pres">
      <dgm:prSet presAssocID="{2DE6838C-1AD2-46D0-8942-CCFD104A9AD3}" presName="spacing" presStyleCnt="0"/>
      <dgm:spPr/>
    </dgm:pt>
    <dgm:pt modelId="{2AF3B073-C47B-4266-A8ED-00EFDE35624B}" type="pres">
      <dgm:prSet presAssocID="{D14D2F7D-B445-4079-9E17-F566B5B02E9E}" presName="composite" presStyleCnt="0"/>
      <dgm:spPr/>
    </dgm:pt>
    <dgm:pt modelId="{396F1D79-9B71-4731-8B5E-681C66C41331}" type="pres">
      <dgm:prSet presAssocID="{D14D2F7D-B445-4079-9E17-F566B5B02E9E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49CD142-047F-4043-B96F-8B8A225146C4}" type="pres">
      <dgm:prSet presAssocID="{D14D2F7D-B445-4079-9E17-F566B5B02E9E}" presName="txShp" presStyleLbl="node1" presStyleIdx="1" presStyleCnt="2" custScaleX="1096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2705AA-3A2D-4635-A06A-09409BDD0B17}" type="presOf" srcId="{CEF9EB44-40D0-4B7A-822B-B54616C72459}" destId="{66046732-8767-48DC-9807-EE0AB7A9CA7D}" srcOrd="0" destOrd="0" presId="urn:microsoft.com/office/officeart/2005/8/layout/vList3"/>
    <dgm:cxn modelId="{75176FDF-79F6-4578-8DB7-A1B7C038DA3C}" srcId="{CEF9EB44-40D0-4B7A-822B-B54616C72459}" destId="{D14D2F7D-B445-4079-9E17-F566B5B02E9E}" srcOrd="1" destOrd="0" parTransId="{8FFF27A5-389B-4841-86D7-02EC65711B9A}" sibTransId="{CA11A904-8081-43CA-860C-FF9C746DB990}"/>
    <dgm:cxn modelId="{1EDEC6DB-C7DA-4AB2-A492-424000D46B81}" type="presOf" srcId="{A2E5F499-A7D2-4970-89F4-9B5E301B549A}" destId="{E0E5DE1F-71BA-477F-A13B-B1CCD0AA358E}" srcOrd="0" destOrd="0" presId="urn:microsoft.com/office/officeart/2005/8/layout/vList3"/>
    <dgm:cxn modelId="{D3AFE27F-7E38-4BD9-B11F-B6DA322934AB}" type="presOf" srcId="{D14D2F7D-B445-4079-9E17-F566B5B02E9E}" destId="{249CD142-047F-4043-B96F-8B8A225146C4}" srcOrd="0" destOrd="0" presId="urn:microsoft.com/office/officeart/2005/8/layout/vList3"/>
    <dgm:cxn modelId="{577A7A34-0500-4546-BAD1-BAF8DDB5164C}" srcId="{CEF9EB44-40D0-4B7A-822B-B54616C72459}" destId="{A2E5F499-A7D2-4970-89F4-9B5E301B549A}" srcOrd="0" destOrd="0" parTransId="{052CA3A2-0CA1-47AD-A8B9-BC877E336BCE}" sibTransId="{2DE6838C-1AD2-46D0-8942-CCFD104A9AD3}"/>
    <dgm:cxn modelId="{EB0B66A3-D8AB-4F4D-90A3-695B123060AB}" type="presParOf" srcId="{66046732-8767-48DC-9807-EE0AB7A9CA7D}" destId="{1F831E39-8DE9-4EC0-8702-F4FE615D805E}" srcOrd="0" destOrd="0" presId="urn:microsoft.com/office/officeart/2005/8/layout/vList3"/>
    <dgm:cxn modelId="{75FD7A0A-99A1-4B47-804C-B9A97EEF6908}" type="presParOf" srcId="{1F831E39-8DE9-4EC0-8702-F4FE615D805E}" destId="{DCDCDD0C-2EAD-4A02-8A85-0DB1A685C7DA}" srcOrd="0" destOrd="0" presId="urn:microsoft.com/office/officeart/2005/8/layout/vList3"/>
    <dgm:cxn modelId="{34EA75AA-1772-4F83-831F-093CFDDAF671}" type="presParOf" srcId="{1F831E39-8DE9-4EC0-8702-F4FE615D805E}" destId="{E0E5DE1F-71BA-477F-A13B-B1CCD0AA358E}" srcOrd="1" destOrd="0" presId="urn:microsoft.com/office/officeart/2005/8/layout/vList3"/>
    <dgm:cxn modelId="{140FE70F-BA0E-43FE-B7E2-8037FE12F64D}" type="presParOf" srcId="{66046732-8767-48DC-9807-EE0AB7A9CA7D}" destId="{D349A56B-6B60-4124-88F1-DB27864D84E0}" srcOrd="1" destOrd="0" presId="urn:microsoft.com/office/officeart/2005/8/layout/vList3"/>
    <dgm:cxn modelId="{DC7B36B1-EC2E-4E53-BBDD-0852CECFA1BF}" type="presParOf" srcId="{66046732-8767-48DC-9807-EE0AB7A9CA7D}" destId="{2AF3B073-C47B-4266-A8ED-00EFDE35624B}" srcOrd="2" destOrd="0" presId="urn:microsoft.com/office/officeart/2005/8/layout/vList3"/>
    <dgm:cxn modelId="{E1EAFC65-DE12-45B3-AE15-B96D3A8172B5}" type="presParOf" srcId="{2AF3B073-C47B-4266-A8ED-00EFDE35624B}" destId="{396F1D79-9B71-4731-8B5E-681C66C41331}" srcOrd="0" destOrd="0" presId="urn:microsoft.com/office/officeart/2005/8/layout/vList3"/>
    <dgm:cxn modelId="{B375BAD9-4AA9-4724-A538-1969399413E2}" type="presParOf" srcId="{2AF3B073-C47B-4266-A8ED-00EFDE35624B}" destId="{249CD142-047F-4043-B96F-8B8A225146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A75F4-2B25-405F-9229-0E1238B5E466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648249-1836-4CC5-BED3-2F1E180ED1B5}">
      <dgm:prSet phldrT="[Texto]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dirty="0" smtClean="0"/>
            <a:t>.</a:t>
          </a:r>
          <a:endParaRPr lang="es-ES" dirty="0"/>
        </a:p>
      </dgm:t>
    </dgm:pt>
    <dgm:pt modelId="{D4F9728F-1F43-4999-87DD-D0195C571774}" type="parTrans" cxnId="{3B4C2BEC-25AB-4277-9989-6C42CE0128D7}">
      <dgm:prSet/>
      <dgm:spPr/>
      <dgm:t>
        <a:bodyPr/>
        <a:lstStyle/>
        <a:p>
          <a:endParaRPr lang="es-ES"/>
        </a:p>
      </dgm:t>
    </dgm:pt>
    <dgm:pt modelId="{535E18DE-63E2-447C-AE46-2F396579C900}" type="sibTrans" cxnId="{3B4C2BEC-25AB-4277-9989-6C42CE0128D7}">
      <dgm:prSet/>
      <dgm:spPr/>
      <dgm:t>
        <a:bodyPr/>
        <a:lstStyle/>
        <a:p>
          <a:endParaRPr lang="es-ES"/>
        </a:p>
      </dgm:t>
    </dgm:pt>
    <dgm:pt modelId="{8C8AFA25-E3AA-4A43-8598-922E1E810CC8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es-ES" sz="2400" dirty="0" smtClean="0"/>
            <a:t>La autonomía universitaria es un </a:t>
          </a:r>
          <a:r>
            <a:rPr lang="es-ES" sz="2400" dirty="0" smtClean="0">
              <a:solidFill>
                <a:srgbClr val="FF0000"/>
              </a:solidFill>
            </a:rPr>
            <a:t>medio, no un fin</a:t>
          </a:r>
          <a:r>
            <a:rPr lang="es-ES" sz="2400" dirty="0" smtClean="0"/>
            <a:t>, para proteger la </a:t>
          </a:r>
          <a:r>
            <a:rPr lang="es-ES" sz="2400" dirty="0" smtClean="0">
              <a:solidFill>
                <a:srgbClr val="FF0000"/>
              </a:solidFill>
            </a:rPr>
            <a:t>libre búsqueda de la verdad</a:t>
          </a:r>
          <a:r>
            <a:rPr lang="es-ES" sz="2400" dirty="0" smtClean="0"/>
            <a:t> y su libre comunicación</a:t>
          </a:r>
          <a:r>
            <a:rPr lang="es-BO" sz="2400" dirty="0" smtClean="0"/>
            <a:t>. </a:t>
          </a:r>
          <a:endParaRPr lang="es-ES" sz="2400" dirty="0"/>
        </a:p>
      </dgm:t>
    </dgm:pt>
    <dgm:pt modelId="{93982B25-E65C-446B-B6C9-E700527A5BDB}" type="parTrans" cxnId="{31456244-18B3-44A7-8731-9BE1405B30A1}">
      <dgm:prSet/>
      <dgm:spPr/>
      <dgm:t>
        <a:bodyPr/>
        <a:lstStyle/>
        <a:p>
          <a:endParaRPr lang="es-ES"/>
        </a:p>
      </dgm:t>
    </dgm:pt>
    <dgm:pt modelId="{9064DD0B-5730-4D88-83D0-8DA7304B15FD}" type="sibTrans" cxnId="{31456244-18B3-44A7-8731-9BE1405B30A1}">
      <dgm:prSet/>
      <dgm:spPr/>
      <dgm:t>
        <a:bodyPr/>
        <a:lstStyle/>
        <a:p>
          <a:endParaRPr lang="es-ES"/>
        </a:p>
      </dgm:t>
    </dgm:pt>
    <dgm:pt modelId="{28D10AA3-E32B-4D08-B93E-54FFD3F57424}">
      <dgm:prSet phldrT="[Texto]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dirty="0" smtClean="0"/>
            <a:t>.</a:t>
          </a:r>
          <a:endParaRPr lang="es-ES" dirty="0"/>
        </a:p>
      </dgm:t>
    </dgm:pt>
    <dgm:pt modelId="{2D613A3B-5EBE-442D-AC31-2FCC338878CC}" type="parTrans" cxnId="{879CC33B-D0B7-4221-8434-1697948AABC3}">
      <dgm:prSet/>
      <dgm:spPr/>
      <dgm:t>
        <a:bodyPr/>
        <a:lstStyle/>
        <a:p>
          <a:endParaRPr lang="es-ES"/>
        </a:p>
      </dgm:t>
    </dgm:pt>
    <dgm:pt modelId="{23D8358E-FB51-4053-92F8-F7CBAF8A7CD2}" type="sibTrans" cxnId="{879CC33B-D0B7-4221-8434-1697948AABC3}">
      <dgm:prSet/>
      <dgm:spPr/>
      <dgm:t>
        <a:bodyPr/>
        <a:lstStyle/>
        <a:p>
          <a:endParaRPr lang="es-ES"/>
        </a:p>
      </dgm:t>
    </dgm:pt>
    <dgm:pt modelId="{DB6ABB2C-5C4E-42B3-9B31-6F5D89000D18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es-MX" sz="2400" dirty="0" smtClean="0">
              <a:solidFill>
                <a:srgbClr val="FF0000"/>
              </a:solidFill>
            </a:rPr>
            <a:t>Cierto grado de relación respecto de la autoridad política y la sociedad</a:t>
          </a:r>
          <a:r>
            <a:rPr lang="es-MX" sz="2400" dirty="0" smtClean="0"/>
            <a:t> es no sólo inevitable sino posiblemente conveniente.</a:t>
          </a:r>
          <a:endParaRPr lang="es-ES" sz="2400" dirty="0"/>
        </a:p>
      </dgm:t>
    </dgm:pt>
    <dgm:pt modelId="{E2763A34-F5DC-4625-ADC2-1BE5DAF8ED8E}" type="parTrans" cxnId="{EC07E545-E0E7-4B7B-A16C-3C219EC6560D}">
      <dgm:prSet/>
      <dgm:spPr/>
      <dgm:t>
        <a:bodyPr/>
        <a:lstStyle/>
        <a:p>
          <a:endParaRPr lang="es-ES"/>
        </a:p>
      </dgm:t>
    </dgm:pt>
    <dgm:pt modelId="{D87477AB-5B65-4417-9A1C-DF55A2E657A7}" type="sibTrans" cxnId="{EC07E545-E0E7-4B7B-A16C-3C219EC6560D}">
      <dgm:prSet/>
      <dgm:spPr/>
      <dgm:t>
        <a:bodyPr/>
        <a:lstStyle/>
        <a:p>
          <a:endParaRPr lang="es-ES"/>
        </a:p>
      </dgm:t>
    </dgm:pt>
    <dgm:pt modelId="{F73F8A95-D5B1-43AC-806F-D0994E2BD61B}">
      <dgm:prSet phldrT="[Texto]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dirty="0" smtClean="0"/>
            <a:t>.</a:t>
          </a:r>
          <a:endParaRPr lang="es-ES" dirty="0"/>
        </a:p>
      </dgm:t>
    </dgm:pt>
    <dgm:pt modelId="{3BB05C50-F1C9-4BDC-957F-61DE99C25F90}" type="parTrans" cxnId="{C458C7A8-54C0-46B6-9BE5-050F40C2127E}">
      <dgm:prSet/>
      <dgm:spPr/>
      <dgm:t>
        <a:bodyPr/>
        <a:lstStyle/>
        <a:p>
          <a:endParaRPr lang="es-ES"/>
        </a:p>
      </dgm:t>
    </dgm:pt>
    <dgm:pt modelId="{15182315-B39F-4C1B-9525-CA27A59E61EA}" type="sibTrans" cxnId="{C458C7A8-54C0-46B6-9BE5-050F40C2127E}">
      <dgm:prSet/>
      <dgm:spPr/>
      <dgm:t>
        <a:bodyPr/>
        <a:lstStyle/>
        <a:p>
          <a:endParaRPr lang="es-ES"/>
        </a:p>
      </dgm:t>
    </dgm:pt>
    <dgm:pt modelId="{B63A5015-8A18-4A59-91B4-925132A8B8BB}">
      <dgm:prSet phldrT="[Texto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es-BO" sz="2400" dirty="0" smtClean="0"/>
            <a:t>La gran tarea es </a:t>
          </a:r>
          <a:r>
            <a:rPr lang="es-BO" sz="2400" dirty="0" smtClean="0">
              <a:solidFill>
                <a:srgbClr val="FF0000"/>
              </a:solidFill>
            </a:rPr>
            <a:t>reconfigurarla y garantizarla, </a:t>
          </a:r>
          <a:r>
            <a:rPr lang="es-BO" sz="2400" dirty="0" smtClean="0">
              <a:solidFill>
                <a:schemeClr val="tx1"/>
              </a:solidFill>
            </a:rPr>
            <a:t>en el nuevo contexto de alta interrelación y complejidad</a:t>
          </a:r>
          <a:r>
            <a:rPr lang="es-BO" sz="2400" dirty="0" smtClean="0"/>
            <a:t>. </a:t>
          </a:r>
          <a:endParaRPr lang="es-ES" sz="2400" dirty="0"/>
        </a:p>
      </dgm:t>
    </dgm:pt>
    <dgm:pt modelId="{2306D420-CB2D-454D-AF7A-29FC6DF038C2}" type="parTrans" cxnId="{B0240B4F-FEC3-4EA2-B7C2-FD1F5EFE45A6}">
      <dgm:prSet/>
      <dgm:spPr/>
      <dgm:t>
        <a:bodyPr/>
        <a:lstStyle/>
        <a:p>
          <a:endParaRPr lang="es-ES"/>
        </a:p>
      </dgm:t>
    </dgm:pt>
    <dgm:pt modelId="{3C3667FB-6434-4F54-AB61-6130B34FF0C0}" type="sibTrans" cxnId="{B0240B4F-FEC3-4EA2-B7C2-FD1F5EFE45A6}">
      <dgm:prSet/>
      <dgm:spPr/>
      <dgm:t>
        <a:bodyPr/>
        <a:lstStyle/>
        <a:p>
          <a:endParaRPr lang="es-ES"/>
        </a:p>
      </dgm:t>
    </dgm:pt>
    <dgm:pt modelId="{EB94F878-0674-4E20-AB1F-34B654344075}" type="pres">
      <dgm:prSet presAssocID="{DD4A75F4-2B25-405F-9229-0E1238B5E4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212379-E549-4049-B553-3F13E11776D9}" type="pres">
      <dgm:prSet presAssocID="{00648249-1836-4CC5-BED3-2F1E180ED1B5}" presName="composite" presStyleCnt="0"/>
      <dgm:spPr/>
    </dgm:pt>
    <dgm:pt modelId="{1DF74F77-9C44-43DB-9B63-531A756614DE}" type="pres">
      <dgm:prSet presAssocID="{00648249-1836-4CC5-BED3-2F1E180ED1B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3EC50-F523-4A24-9C8A-54E689BF8B9D}" type="pres">
      <dgm:prSet presAssocID="{00648249-1836-4CC5-BED3-2F1E180ED1B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6DFC4B-B055-4B5A-9D1A-E8673D3F38DC}" type="pres">
      <dgm:prSet presAssocID="{535E18DE-63E2-447C-AE46-2F396579C900}" presName="sp" presStyleCnt="0"/>
      <dgm:spPr/>
    </dgm:pt>
    <dgm:pt modelId="{B2748AC0-355F-45FE-A707-7A2401FFA10B}" type="pres">
      <dgm:prSet presAssocID="{28D10AA3-E32B-4D08-B93E-54FFD3F57424}" presName="composite" presStyleCnt="0"/>
      <dgm:spPr/>
    </dgm:pt>
    <dgm:pt modelId="{5DF256E4-96B8-49BF-A85A-66AF2F002299}" type="pres">
      <dgm:prSet presAssocID="{28D10AA3-E32B-4D08-B93E-54FFD3F574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5D2FB1-FF76-44C8-A39F-7F621A535AED}" type="pres">
      <dgm:prSet presAssocID="{28D10AA3-E32B-4D08-B93E-54FFD3F574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4DAFF4-E64F-4EC8-957E-0B9AAE2C93DB}" type="pres">
      <dgm:prSet presAssocID="{23D8358E-FB51-4053-92F8-F7CBAF8A7CD2}" presName="sp" presStyleCnt="0"/>
      <dgm:spPr/>
    </dgm:pt>
    <dgm:pt modelId="{BCAF64D4-22AB-4F5B-BFE6-4E432A1001B2}" type="pres">
      <dgm:prSet presAssocID="{F73F8A95-D5B1-43AC-806F-D0994E2BD61B}" presName="composite" presStyleCnt="0"/>
      <dgm:spPr/>
    </dgm:pt>
    <dgm:pt modelId="{108237F4-FB19-47C8-B1C3-BD992D64A002}" type="pres">
      <dgm:prSet presAssocID="{F73F8A95-D5B1-43AC-806F-D0994E2BD61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70E682-D184-42D1-AC7B-7DAB13F744A8}" type="pres">
      <dgm:prSet presAssocID="{F73F8A95-D5B1-43AC-806F-D0994E2BD61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8906EB-0210-42E1-BA8D-0226078CFE9B}" type="presOf" srcId="{DB6ABB2C-5C4E-42B3-9B31-6F5D89000D18}" destId="{195D2FB1-FF76-44C8-A39F-7F621A535AED}" srcOrd="0" destOrd="0" presId="urn:microsoft.com/office/officeart/2005/8/layout/chevron2"/>
    <dgm:cxn modelId="{31456244-18B3-44A7-8731-9BE1405B30A1}" srcId="{00648249-1836-4CC5-BED3-2F1E180ED1B5}" destId="{8C8AFA25-E3AA-4A43-8598-922E1E810CC8}" srcOrd="0" destOrd="0" parTransId="{93982B25-E65C-446B-B6C9-E700527A5BDB}" sibTransId="{9064DD0B-5730-4D88-83D0-8DA7304B15FD}"/>
    <dgm:cxn modelId="{C458C7A8-54C0-46B6-9BE5-050F40C2127E}" srcId="{DD4A75F4-2B25-405F-9229-0E1238B5E466}" destId="{F73F8A95-D5B1-43AC-806F-D0994E2BD61B}" srcOrd="2" destOrd="0" parTransId="{3BB05C50-F1C9-4BDC-957F-61DE99C25F90}" sibTransId="{15182315-B39F-4C1B-9525-CA27A59E61EA}"/>
    <dgm:cxn modelId="{D72C749E-1949-4BD2-BBD7-EA3FC205B4A8}" type="presOf" srcId="{DD4A75F4-2B25-405F-9229-0E1238B5E466}" destId="{EB94F878-0674-4E20-AB1F-34B654344075}" srcOrd="0" destOrd="0" presId="urn:microsoft.com/office/officeart/2005/8/layout/chevron2"/>
    <dgm:cxn modelId="{9A0C0966-E353-423E-8566-052E72F5C76A}" type="presOf" srcId="{28D10AA3-E32B-4D08-B93E-54FFD3F57424}" destId="{5DF256E4-96B8-49BF-A85A-66AF2F002299}" srcOrd="0" destOrd="0" presId="urn:microsoft.com/office/officeart/2005/8/layout/chevron2"/>
    <dgm:cxn modelId="{3B39030B-3962-4DDC-AA62-D0E315D7AF92}" type="presOf" srcId="{F73F8A95-D5B1-43AC-806F-D0994E2BD61B}" destId="{108237F4-FB19-47C8-B1C3-BD992D64A002}" srcOrd="0" destOrd="0" presId="urn:microsoft.com/office/officeart/2005/8/layout/chevron2"/>
    <dgm:cxn modelId="{46913ED2-8614-440E-87FF-CB1527FAA047}" type="presOf" srcId="{B63A5015-8A18-4A59-91B4-925132A8B8BB}" destId="{7570E682-D184-42D1-AC7B-7DAB13F744A8}" srcOrd="0" destOrd="0" presId="urn:microsoft.com/office/officeart/2005/8/layout/chevron2"/>
    <dgm:cxn modelId="{9D2DC6A0-2FF0-42CC-AECF-F79572A3D38B}" type="presOf" srcId="{8C8AFA25-E3AA-4A43-8598-922E1E810CC8}" destId="{A4A3EC50-F523-4A24-9C8A-54E689BF8B9D}" srcOrd="0" destOrd="0" presId="urn:microsoft.com/office/officeart/2005/8/layout/chevron2"/>
    <dgm:cxn modelId="{3B4C2BEC-25AB-4277-9989-6C42CE0128D7}" srcId="{DD4A75F4-2B25-405F-9229-0E1238B5E466}" destId="{00648249-1836-4CC5-BED3-2F1E180ED1B5}" srcOrd="0" destOrd="0" parTransId="{D4F9728F-1F43-4999-87DD-D0195C571774}" sibTransId="{535E18DE-63E2-447C-AE46-2F396579C900}"/>
    <dgm:cxn modelId="{879CC33B-D0B7-4221-8434-1697948AABC3}" srcId="{DD4A75F4-2B25-405F-9229-0E1238B5E466}" destId="{28D10AA3-E32B-4D08-B93E-54FFD3F57424}" srcOrd="1" destOrd="0" parTransId="{2D613A3B-5EBE-442D-AC31-2FCC338878CC}" sibTransId="{23D8358E-FB51-4053-92F8-F7CBAF8A7CD2}"/>
    <dgm:cxn modelId="{EC07E545-E0E7-4B7B-A16C-3C219EC6560D}" srcId="{28D10AA3-E32B-4D08-B93E-54FFD3F57424}" destId="{DB6ABB2C-5C4E-42B3-9B31-6F5D89000D18}" srcOrd="0" destOrd="0" parTransId="{E2763A34-F5DC-4625-ADC2-1BE5DAF8ED8E}" sibTransId="{D87477AB-5B65-4417-9A1C-DF55A2E657A7}"/>
    <dgm:cxn modelId="{F6380549-8401-4D9F-84B9-B16814A87599}" type="presOf" srcId="{00648249-1836-4CC5-BED3-2F1E180ED1B5}" destId="{1DF74F77-9C44-43DB-9B63-531A756614DE}" srcOrd="0" destOrd="0" presId="urn:microsoft.com/office/officeart/2005/8/layout/chevron2"/>
    <dgm:cxn modelId="{B0240B4F-FEC3-4EA2-B7C2-FD1F5EFE45A6}" srcId="{F73F8A95-D5B1-43AC-806F-D0994E2BD61B}" destId="{B63A5015-8A18-4A59-91B4-925132A8B8BB}" srcOrd="0" destOrd="0" parTransId="{2306D420-CB2D-454D-AF7A-29FC6DF038C2}" sibTransId="{3C3667FB-6434-4F54-AB61-6130B34FF0C0}"/>
    <dgm:cxn modelId="{30C37FBD-57E3-4525-85AB-BC48A41D404F}" type="presParOf" srcId="{EB94F878-0674-4E20-AB1F-34B654344075}" destId="{97212379-E549-4049-B553-3F13E11776D9}" srcOrd="0" destOrd="0" presId="urn:microsoft.com/office/officeart/2005/8/layout/chevron2"/>
    <dgm:cxn modelId="{6B085685-C54E-43B2-8221-4A8625513CA8}" type="presParOf" srcId="{97212379-E549-4049-B553-3F13E11776D9}" destId="{1DF74F77-9C44-43DB-9B63-531A756614DE}" srcOrd="0" destOrd="0" presId="urn:microsoft.com/office/officeart/2005/8/layout/chevron2"/>
    <dgm:cxn modelId="{233408F5-B8A9-438A-8291-833162F0C784}" type="presParOf" srcId="{97212379-E549-4049-B553-3F13E11776D9}" destId="{A4A3EC50-F523-4A24-9C8A-54E689BF8B9D}" srcOrd="1" destOrd="0" presId="urn:microsoft.com/office/officeart/2005/8/layout/chevron2"/>
    <dgm:cxn modelId="{BACE4730-DA61-4DBA-8916-BAD0AF135AC1}" type="presParOf" srcId="{EB94F878-0674-4E20-AB1F-34B654344075}" destId="{7D6DFC4B-B055-4B5A-9D1A-E8673D3F38DC}" srcOrd="1" destOrd="0" presId="urn:microsoft.com/office/officeart/2005/8/layout/chevron2"/>
    <dgm:cxn modelId="{5D039C08-8ECF-49EB-9E54-49CF1B1B2227}" type="presParOf" srcId="{EB94F878-0674-4E20-AB1F-34B654344075}" destId="{B2748AC0-355F-45FE-A707-7A2401FFA10B}" srcOrd="2" destOrd="0" presId="urn:microsoft.com/office/officeart/2005/8/layout/chevron2"/>
    <dgm:cxn modelId="{D2A90C4E-4D46-4F58-91DA-AF94BA150F66}" type="presParOf" srcId="{B2748AC0-355F-45FE-A707-7A2401FFA10B}" destId="{5DF256E4-96B8-49BF-A85A-66AF2F002299}" srcOrd="0" destOrd="0" presId="urn:microsoft.com/office/officeart/2005/8/layout/chevron2"/>
    <dgm:cxn modelId="{3BC9AA78-2589-4C8B-AEB8-A5B5846CFC35}" type="presParOf" srcId="{B2748AC0-355F-45FE-A707-7A2401FFA10B}" destId="{195D2FB1-FF76-44C8-A39F-7F621A535AED}" srcOrd="1" destOrd="0" presId="urn:microsoft.com/office/officeart/2005/8/layout/chevron2"/>
    <dgm:cxn modelId="{EB95DC96-C3A8-4783-873B-0057570E4B64}" type="presParOf" srcId="{EB94F878-0674-4E20-AB1F-34B654344075}" destId="{A14DAFF4-E64F-4EC8-957E-0B9AAE2C93DB}" srcOrd="3" destOrd="0" presId="urn:microsoft.com/office/officeart/2005/8/layout/chevron2"/>
    <dgm:cxn modelId="{5313526D-5C4E-479E-8C69-F3744225E415}" type="presParOf" srcId="{EB94F878-0674-4E20-AB1F-34B654344075}" destId="{BCAF64D4-22AB-4F5B-BFE6-4E432A1001B2}" srcOrd="4" destOrd="0" presId="urn:microsoft.com/office/officeart/2005/8/layout/chevron2"/>
    <dgm:cxn modelId="{1A5548E4-83E6-4D9F-AEA9-26F56B453C02}" type="presParOf" srcId="{BCAF64D4-22AB-4F5B-BFE6-4E432A1001B2}" destId="{108237F4-FB19-47C8-B1C3-BD992D64A002}" srcOrd="0" destOrd="0" presId="urn:microsoft.com/office/officeart/2005/8/layout/chevron2"/>
    <dgm:cxn modelId="{04F1C7A9-137E-443B-B66B-76D8F28F315C}" type="presParOf" srcId="{BCAF64D4-22AB-4F5B-BFE6-4E432A1001B2}" destId="{7570E682-D184-42D1-AC7B-7DAB13F744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BBCFF4-3B2A-4C23-89C8-527E03ED234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B8D996E-58A5-47EA-ADE0-42A98854799A}">
      <dgm:prSet phldrT="[Texto]" custT="1"/>
      <dgm:spPr/>
      <dgm:t>
        <a:bodyPr/>
        <a:lstStyle/>
        <a:p>
          <a:r>
            <a:rPr lang="es-ES" sz="3200" b="1" dirty="0" smtClean="0">
              <a:latin typeface="Arial Black" panose="020B0A04020102020204" pitchFamily="34" charset="0"/>
            </a:rPr>
            <a:t>Normativa Nacional</a:t>
          </a:r>
          <a:endParaRPr lang="es-ES" sz="3200" b="1" dirty="0">
            <a:latin typeface="Arial Black" panose="020B0A04020102020204" pitchFamily="34" charset="0"/>
          </a:endParaRPr>
        </a:p>
      </dgm:t>
    </dgm:pt>
    <dgm:pt modelId="{3399BFE9-9C0B-47A4-ABAD-46B9297E295E}" type="parTrans" cxnId="{72A54271-0A92-487E-BC77-41BFF6EE501C}">
      <dgm:prSet/>
      <dgm:spPr/>
      <dgm:t>
        <a:bodyPr/>
        <a:lstStyle/>
        <a:p>
          <a:endParaRPr lang="es-ES" sz="2800"/>
        </a:p>
      </dgm:t>
    </dgm:pt>
    <dgm:pt modelId="{7A56F68A-5B4F-4029-93F9-BEC32DEEA219}" type="sibTrans" cxnId="{72A54271-0A92-487E-BC77-41BFF6EE501C}">
      <dgm:prSet/>
      <dgm:spPr/>
      <dgm:t>
        <a:bodyPr/>
        <a:lstStyle/>
        <a:p>
          <a:endParaRPr lang="es-ES" sz="2800"/>
        </a:p>
      </dgm:t>
    </dgm:pt>
    <dgm:pt modelId="{553D4041-F5C3-4C36-BA30-46F05909024D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400" b="1" dirty="0" smtClean="0"/>
            <a:t>CPE. Art. 316.-</a:t>
          </a:r>
          <a:endParaRPr lang="es-ES" sz="2000" b="1" dirty="0"/>
        </a:p>
      </dgm:t>
    </dgm:pt>
    <dgm:pt modelId="{10C83461-5ABA-424B-83B5-394D5F25C0B9}" type="parTrans" cxnId="{B0B8EF6B-8B68-40BB-94F2-77358730AB1F}">
      <dgm:prSet/>
      <dgm:spPr/>
      <dgm:t>
        <a:bodyPr/>
        <a:lstStyle/>
        <a:p>
          <a:endParaRPr lang="es-ES" sz="2800"/>
        </a:p>
      </dgm:t>
    </dgm:pt>
    <dgm:pt modelId="{4E87126D-0BE9-4A8A-ADC1-9D24AC2BE6C2}" type="sibTrans" cxnId="{B0B8EF6B-8B68-40BB-94F2-77358730AB1F}">
      <dgm:prSet/>
      <dgm:spPr/>
      <dgm:t>
        <a:bodyPr/>
        <a:lstStyle/>
        <a:p>
          <a:endParaRPr lang="es-ES" sz="2800"/>
        </a:p>
      </dgm:t>
    </dgm:pt>
    <dgm:pt modelId="{72E873DF-196E-43C2-92A0-3E27E54CA379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sz="3200" b="1" dirty="0" smtClean="0">
              <a:latin typeface="Arial Black" panose="020B0A04020102020204" pitchFamily="34" charset="0"/>
            </a:rPr>
            <a:t>Normativa Universitaria</a:t>
          </a:r>
          <a:endParaRPr lang="es-ES" sz="3200" b="1" dirty="0">
            <a:latin typeface="Arial Black" panose="020B0A04020102020204" pitchFamily="34" charset="0"/>
          </a:endParaRPr>
        </a:p>
      </dgm:t>
    </dgm:pt>
    <dgm:pt modelId="{D8E4BE88-0E98-43AA-9095-990DCB769DA3}" type="parTrans" cxnId="{A628E905-300B-4158-86C9-65CCD400A472}">
      <dgm:prSet/>
      <dgm:spPr/>
      <dgm:t>
        <a:bodyPr/>
        <a:lstStyle/>
        <a:p>
          <a:endParaRPr lang="es-ES" sz="2800"/>
        </a:p>
      </dgm:t>
    </dgm:pt>
    <dgm:pt modelId="{DF426A3F-A761-4E6A-8543-AF6B9A104573}" type="sibTrans" cxnId="{A628E905-300B-4158-86C9-65CCD400A472}">
      <dgm:prSet/>
      <dgm:spPr/>
      <dgm:t>
        <a:bodyPr/>
        <a:lstStyle/>
        <a:p>
          <a:endParaRPr lang="es-ES" sz="2800"/>
        </a:p>
      </dgm:t>
    </dgm:pt>
    <dgm:pt modelId="{265D791F-6E8F-4AB2-82E6-CF24343A2BE0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400" b="1" dirty="0" smtClean="0"/>
            <a:t>CPE. Art. 92.-</a:t>
          </a:r>
          <a:endParaRPr lang="es-ES" sz="2400" b="1" dirty="0"/>
        </a:p>
      </dgm:t>
    </dgm:pt>
    <dgm:pt modelId="{16CA5B83-A7F7-4A50-955A-B263F43A930D}" type="parTrans" cxnId="{3128B451-254E-4111-B941-D60CA0F835DC}">
      <dgm:prSet/>
      <dgm:spPr/>
      <dgm:t>
        <a:bodyPr/>
        <a:lstStyle/>
        <a:p>
          <a:endParaRPr lang="es-ES" sz="2800"/>
        </a:p>
      </dgm:t>
    </dgm:pt>
    <dgm:pt modelId="{D05472BC-25ED-4132-8ADB-52E168DD6829}" type="sibTrans" cxnId="{3128B451-254E-4111-B941-D60CA0F835DC}">
      <dgm:prSet/>
      <dgm:spPr/>
      <dgm:t>
        <a:bodyPr/>
        <a:lstStyle/>
        <a:p>
          <a:endParaRPr lang="es-ES" sz="2800"/>
        </a:p>
      </dgm:t>
    </dgm:pt>
    <dgm:pt modelId="{1C573576-A274-4F97-8F08-FAA5B4042BF7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b="1" dirty="0" smtClean="0"/>
            <a:t>XII Congreso Nacional de Universidades</a:t>
          </a:r>
          <a:endParaRPr lang="es-ES" sz="2000" b="1" dirty="0"/>
        </a:p>
      </dgm:t>
    </dgm:pt>
    <dgm:pt modelId="{6FB5BAD8-2422-462B-867B-FC7339265898}" type="parTrans" cxnId="{DF443D7E-26BF-4513-8F22-19B28C92E5BA}">
      <dgm:prSet/>
      <dgm:spPr/>
      <dgm:t>
        <a:bodyPr/>
        <a:lstStyle/>
        <a:p>
          <a:endParaRPr lang="es-ES" sz="2800"/>
        </a:p>
      </dgm:t>
    </dgm:pt>
    <dgm:pt modelId="{53E9D076-AEFD-400C-9D3D-2C4C5704D0DC}" type="sibTrans" cxnId="{DF443D7E-26BF-4513-8F22-19B28C92E5BA}">
      <dgm:prSet/>
      <dgm:spPr/>
      <dgm:t>
        <a:bodyPr/>
        <a:lstStyle/>
        <a:p>
          <a:endParaRPr lang="es-ES" sz="2800"/>
        </a:p>
      </dgm:t>
    </dgm:pt>
    <dgm:pt modelId="{C8FAB0C5-AED6-4993-A905-0FC746ECDF79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400" b="1" dirty="0" smtClean="0"/>
            <a:t>Ley 786 </a:t>
          </a:r>
          <a:r>
            <a:rPr lang="es-ES" sz="1200" dirty="0" smtClean="0">
              <a:solidFill>
                <a:srgbClr val="FFFF00"/>
              </a:solidFill>
            </a:rPr>
            <a:t>(PDES–Incluye IES)</a:t>
          </a:r>
          <a:endParaRPr lang="es-ES" sz="1200" dirty="0">
            <a:solidFill>
              <a:srgbClr val="FFFF00"/>
            </a:solidFill>
          </a:endParaRPr>
        </a:p>
      </dgm:t>
    </dgm:pt>
    <dgm:pt modelId="{44B04257-D148-47DF-A213-06C188DB3E88}" type="parTrans" cxnId="{68AA7AB3-E4DB-41ED-A0CE-A80E3E658B52}">
      <dgm:prSet/>
      <dgm:spPr/>
      <dgm:t>
        <a:bodyPr/>
        <a:lstStyle/>
        <a:p>
          <a:endParaRPr lang="es-ES" sz="2800"/>
        </a:p>
      </dgm:t>
    </dgm:pt>
    <dgm:pt modelId="{E0F68CA0-D1D3-45C9-A120-00F839E698E6}" type="sibTrans" cxnId="{68AA7AB3-E4DB-41ED-A0CE-A80E3E658B52}">
      <dgm:prSet/>
      <dgm:spPr/>
      <dgm:t>
        <a:bodyPr/>
        <a:lstStyle/>
        <a:p>
          <a:endParaRPr lang="es-ES" sz="2800"/>
        </a:p>
      </dgm:t>
    </dgm:pt>
    <dgm:pt modelId="{B468E198-9032-4EFE-A315-8F574C767C83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400" b="1" dirty="0" smtClean="0"/>
            <a:t>Ley 777 </a:t>
          </a:r>
          <a:r>
            <a:rPr lang="es-ES" sz="1200" dirty="0" smtClean="0">
              <a:solidFill>
                <a:srgbClr val="FFFF00"/>
              </a:solidFill>
            </a:rPr>
            <a:t>(SPIE)</a:t>
          </a:r>
          <a:endParaRPr lang="es-ES" sz="1200" dirty="0">
            <a:solidFill>
              <a:srgbClr val="FFFF00"/>
            </a:solidFill>
          </a:endParaRPr>
        </a:p>
      </dgm:t>
    </dgm:pt>
    <dgm:pt modelId="{D06FB2E1-61AF-4F88-8B40-D5A7E6FC3362}" type="parTrans" cxnId="{D6C166CD-9A0B-42D0-9ED7-649BF8EB50A8}">
      <dgm:prSet/>
      <dgm:spPr/>
      <dgm:t>
        <a:bodyPr/>
        <a:lstStyle/>
        <a:p>
          <a:endParaRPr lang="es-ES" sz="2800"/>
        </a:p>
      </dgm:t>
    </dgm:pt>
    <dgm:pt modelId="{40894E94-EDBD-4335-951F-BF2E468183D2}" type="sibTrans" cxnId="{D6C166CD-9A0B-42D0-9ED7-649BF8EB50A8}">
      <dgm:prSet/>
      <dgm:spPr/>
      <dgm:t>
        <a:bodyPr/>
        <a:lstStyle/>
        <a:p>
          <a:endParaRPr lang="es-ES" sz="2800"/>
        </a:p>
      </dgm:t>
    </dgm:pt>
    <dgm:pt modelId="{E397CF05-5CD0-4E11-8DBF-061034D8F599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Conducir el </a:t>
          </a:r>
          <a:r>
            <a:rPr lang="es-ES" sz="20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proceso de planificación</a:t>
          </a:r>
          <a:r>
            <a:rPr lang="es-ES" sz="2000" baseline="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 </a:t>
          </a:r>
          <a:r>
            <a:rPr lang="es-ES" sz="20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con “</a:t>
          </a:r>
          <a:r>
            <a:rPr lang="es-ES" sz="2000" u="sng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participación ciudadana”</a:t>
          </a:r>
          <a:r>
            <a:rPr lang="es-ES" sz="20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.</a:t>
          </a:r>
          <a:endParaRPr lang="es-ES" sz="2000" dirty="0"/>
        </a:p>
      </dgm:t>
    </dgm:pt>
    <dgm:pt modelId="{B6C7389F-B2C3-486A-98A3-33B073FB3289}" type="parTrans" cxnId="{01363F4D-9596-49CE-BDF6-A7A8AECD8AB3}">
      <dgm:prSet/>
      <dgm:spPr/>
      <dgm:t>
        <a:bodyPr/>
        <a:lstStyle/>
        <a:p>
          <a:endParaRPr lang="es-ES" sz="2800"/>
        </a:p>
      </dgm:t>
    </dgm:pt>
    <dgm:pt modelId="{57089089-6040-4092-B361-8F1CB06251BF}" type="sibTrans" cxnId="{01363F4D-9596-49CE-BDF6-A7A8AECD8AB3}">
      <dgm:prSet/>
      <dgm:spPr/>
      <dgm:t>
        <a:bodyPr/>
        <a:lstStyle/>
        <a:p>
          <a:endParaRPr lang="es-ES" sz="2800"/>
        </a:p>
      </dgm:t>
    </dgm:pt>
    <dgm:pt modelId="{F76098AC-1CE4-40EC-88AB-D21D38909AD0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I. AUTONOMÍA</a:t>
          </a:r>
          <a:endParaRPr lang="es-ES" sz="2400" dirty="0"/>
        </a:p>
      </dgm:t>
    </dgm:pt>
    <dgm:pt modelId="{B75D7AD7-4468-466F-9B60-F304F3ACCBFB}" type="parTrans" cxnId="{F5B807DD-4035-4F6F-BFEC-2D31951AA125}">
      <dgm:prSet/>
      <dgm:spPr/>
      <dgm:t>
        <a:bodyPr/>
        <a:lstStyle/>
        <a:p>
          <a:endParaRPr lang="es-ES" sz="2800"/>
        </a:p>
      </dgm:t>
    </dgm:pt>
    <dgm:pt modelId="{564A6109-5A7F-4D3A-88CF-16F1F72AD3DD}" type="sibTrans" cxnId="{F5B807DD-4035-4F6F-BFEC-2D31951AA125}">
      <dgm:prSet/>
      <dgm:spPr/>
      <dgm:t>
        <a:bodyPr/>
        <a:lstStyle/>
        <a:p>
          <a:endParaRPr lang="es-ES" sz="2800"/>
        </a:p>
      </dgm:t>
    </dgm:pt>
    <dgm:pt modelId="{FC223881-BF1C-4F91-A0EE-A42BA1EA4BA9}">
      <dgm:prSet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sz="14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Programación de fines (PDU).</a:t>
          </a:r>
        </a:p>
      </dgm:t>
    </dgm:pt>
    <dgm:pt modelId="{77562F89-D738-44E1-9342-0DAFD071A0A6}" type="sibTrans" cxnId="{8E55BA32-8C80-40D5-95FC-9FB2D60486EF}">
      <dgm:prSet/>
      <dgm:spPr/>
      <dgm:t>
        <a:bodyPr/>
        <a:lstStyle/>
        <a:p>
          <a:endParaRPr lang="es-ES" sz="2800"/>
        </a:p>
      </dgm:t>
    </dgm:pt>
    <dgm:pt modelId="{55FE5CD3-0446-45FB-AD6C-D039BE61914D}" type="parTrans" cxnId="{8E55BA32-8C80-40D5-95FC-9FB2D60486EF}">
      <dgm:prSet/>
      <dgm:spPr/>
      <dgm:t>
        <a:bodyPr/>
        <a:lstStyle/>
        <a:p>
          <a:endParaRPr lang="es-ES" sz="2800"/>
        </a:p>
      </dgm:t>
    </dgm:pt>
    <dgm:pt modelId="{F7804283-C349-4FB1-8C24-C8C0209F4ADA}">
      <dgm:prSet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endParaRPr lang="es-ES" sz="160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F0E880E6-FF59-4F79-B372-F15B1216E553}" type="parTrans" cxnId="{11A00F33-839C-401A-93A1-293B726EDF40}">
      <dgm:prSet/>
      <dgm:spPr/>
      <dgm:t>
        <a:bodyPr/>
        <a:lstStyle/>
        <a:p>
          <a:endParaRPr lang="es-ES" sz="2800"/>
        </a:p>
      </dgm:t>
    </dgm:pt>
    <dgm:pt modelId="{1DC1172E-595B-4546-A6BB-D9E1E27028BE}" type="sibTrans" cxnId="{11A00F33-839C-401A-93A1-293B726EDF40}">
      <dgm:prSet/>
      <dgm:spPr/>
      <dgm:t>
        <a:bodyPr/>
        <a:lstStyle/>
        <a:p>
          <a:endParaRPr lang="es-ES" sz="2800"/>
        </a:p>
      </dgm:t>
    </dgm:pt>
    <dgm:pt modelId="{3C0C396D-DFF2-40F8-A09E-96DDCF9A832F}">
      <dgm:prSet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III. Resolución 2/2016</a:t>
          </a:r>
          <a:endParaRPr lang="es-ES" sz="1400" dirty="0">
            <a:solidFill>
              <a:srgbClr val="FFFF00"/>
            </a:solidFill>
            <a:latin typeface="+mn-lt"/>
            <a:ea typeface="+mn-ea"/>
            <a:cs typeface="+mn-cs"/>
          </a:endParaRPr>
        </a:p>
      </dgm:t>
    </dgm:pt>
    <dgm:pt modelId="{95E967F6-5CD2-4D24-A1A6-4D1A74073347}" type="sibTrans" cxnId="{44E12065-6043-4505-92B1-8B42C1FF709F}">
      <dgm:prSet/>
      <dgm:spPr/>
      <dgm:t>
        <a:bodyPr/>
        <a:lstStyle/>
        <a:p>
          <a:endParaRPr lang="es-ES" sz="2800"/>
        </a:p>
      </dgm:t>
    </dgm:pt>
    <dgm:pt modelId="{FB34CE90-E38C-4180-AF0F-BEECA89B5E68}" type="parTrans" cxnId="{44E12065-6043-4505-92B1-8B42C1FF709F}">
      <dgm:prSet/>
      <dgm:spPr/>
      <dgm:t>
        <a:bodyPr/>
        <a:lstStyle/>
        <a:p>
          <a:endParaRPr lang="es-ES" sz="2800"/>
        </a:p>
      </dgm:t>
    </dgm:pt>
    <dgm:pt modelId="{5198F16A-0CEF-4877-8BE6-7DF94BE5DFEE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I. Resolución 29/14</a:t>
          </a:r>
          <a:endParaRPr lang="es-ES" sz="2400" dirty="0"/>
        </a:p>
      </dgm:t>
    </dgm:pt>
    <dgm:pt modelId="{CD226E41-0DD4-4903-AE02-E150196FB0D4}" type="parTrans" cxnId="{75EA2AB0-0FCD-4D6E-B744-CDDE3A9F5753}">
      <dgm:prSet/>
      <dgm:spPr/>
      <dgm:t>
        <a:bodyPr/>
        <a:lstStyle/>
        <a:p>
          <a:endParaRPr lang="es-ES" sz="2800"/>
        </a:p>
      </dgm:t>
    </dgm:pt>
    <dgm:pt modelId="{D1F5EBA2-9645-498E-80CC-B249E30A848E}" type="sibTrans" cxnId="{75EA2AB0-0FCD-4D6E-B744-CDDE3A9F5753}">
      <dgm:prSet/>
      <dgm:spPr/>
      <dgm:t>
        <a:bodyPr/>
        <a:lstStyle/>
        <a:p>
          <a:endParaRPr lang="es-ES" sz="2800"/>
        </a:p>
      </dgm:t>
    </dgm:pt>
    <dgm:pt modelId="{E4999587-66E8-4A0C-A3C6-90CC11F9AEB2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Libre administración</a:t>
          </a:r>
          <a:endParaRPr lang="es-ES" sz="1400" dirty="0">
            <a:solidFill>
              <a:srgbClr val="FFFF00"/>
            </a:solidFill>
            <a:latin typeface="+mn-lt"/>
            <a:ea typeface="+mn-ea"/>
            <a:cs typeface="+mn-cs"/>
          </a:endParaRPr>
        </a:p>
      </dgm:t>
    </dgm:pt>
    <dgm:pt modelId="{DD318631-72D8-4333-B6E6-70EDE67FBEFA}" type="parTrans" cxnId="{4395FC49-4444-422D-A25B-B607A8544F06}">
      <dgm:prSet/>
      <dgm:spPr/>
      <dgm:t>
        <a:bodyPr/>
        <a:lstStyle/>
        <a:p>
          <a:endParaRPr lang="es-ES" sz="2800"/>
        </a:p>
      </dgm:t>
    </dgm:pt>
    <dgm:pt modelId="{8C6E08CA-0721-4154-84DF-F85125503CA3}" type="sibTrans" cxnId="{4395FC49-4444-422D-A25B-B607A8544F06}">
      <dgm:prSet/>
      <dgm:spPr/>
      <dgm:t>
        <a:bodyPr/>
        <a:lstStyle/>
        <a:p>
          <a:endParaRPr lang="es-ES" sz="2800"/>
        </a:p>
      </dgm:t>
    </dgm:pt>
    <dgm:pt modelId="{DA7F0897-BF4F-4BE2-93CB-FC2439984D11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Libertad Normativa (Estatutos)</a:t>
          </a:r>
          <a:endParaRPr lang="es-ES" sz="1400" dirty="0">
            <a:solidFill>
              <a:srgbClr val="FFFF00"/>
            </a:solidFill>
            <a:latin typeface="+mn-lt"/>
            <a:ea typeface="+mn-ea"/>
            <a:cs typeface="+mn-cs"/>
          </a:endParaRPr>
        </a:p>
      </dgm:t>
    </dgm:pt>
    <dgm:pt modelId="{205ED504-827C-4585-87AF-2873AA991D23}" type="parTrans" cxnId="{EEABAAE6-7F33-41CA-A2C1-8E9FC67EE2EE}">
      <dgm:prSet/>
      <dgm:spPr/>
      <dgm:t>
        <a:bodyPr/>
        <a:lstStyle/>
        <a:p>
          <a:endParaRPr lang="es-ES" sz="2800"/>
        </a:p>
      </dgm:t>
    </dgm:pt>
    <dgm:pt modelId="{6D2DC362-2F10-4714-8418-4270C1DDFC27}" type="sibTrans" cxnId="{EEABAAE6-7F33-41CA-A2C1-8E9FC67EE2EE}">
      <dgm:prSet/>
      <dgm:spPr/>
      <dgm:t>
        <a:bodyPr/>
        <a:lstStyle/>
        <a:p>
          <a:endParaRPr lang="es-ES" sz="2800"/>
        </a:p>
      </dgm:t>
    </dgm:pt>
    <dgm:pt modelId="{1AECAEAF-25A1-4AFF-A495-8F35F96ACBC7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Nombramiento de autoridades</a:t>
          </a:r>
          <a:endParaRPr lang="es-ES" sz="1400" dirty="0">
            <a:solidFill>
              <a:srgbClr val="FFFF00"/>
            </a:solidFill>
            <a:latin typeface="+mn-lt"/>
            <a:ea typeface="+mn-ea"/>
            <a:cs typeface="+mn-cs"/>
          </a:endParaRPr>
        </a:p>
      </dgm:t>
    </dgm:pt>
    <dgm:pt modelId="{2FBD4E14-3D87-41B7-95B4-30F929ED76D7}" type="parTrans" cxnId="{FBB5BA3C-93D5-46B8-A04B-FDA01C8D7B00}">
      <dgm:prSet/>
      <dgm:spPr/>
      <dgm:t>
        <a:bodyPr/>
        <a:lstStyle/>
        <a:p>
          <a:endParaRPr lang="es-ES" sz="2800"/>
        </a:p>
      </dgm:t>
    </dgm:pt>
    <dgm:pt modelId="{54376EE4-4742-43FB-897D-8249AC1BCC2A}" type="sibTrans" cxnId="{FBB5BA3C-93D5-46B8-A04B-FDA01C8D7B00}">
      <dgm:prSet/>
      <dgm:spPr/>
      <dgm:t>
        <a:bodyPr/>
        <a:lstStyle/>
        <a:p>
          <a:endParaRPr lang="es-ES" sz="2800"/>
        </a:p>
      </dgm:t>
    </dgm:pt>
    <dgm:pt modelId="{32958D1A-900A-498C-B26D-0B126E342D86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Aprueba el Reglamento Planificación</a:t>
          </a:r>
          <a:endParaRPr lang="es-ES" sz="3600" dirty="0"/>
        </a:p>
      </dgm:t>
    </dgm:pt>
    <dgm:pt modelId="{B0CA3FCE-D02C-47AC-B8AB-526D9B6ABDF3}" type="parTrans" cxnId="{4A590303-E973-4C59-BE46-133DE14AE33F}">
      <dgm:prSet/>
      <dgm:spPr/>
      <dgm:t>
        <a:bodyPr/>
        <a:lstStyle/>
        <a:p>
          <a:endParaRPr lang="es-ES" sz="2800"/>
        </a:p>
      </dgm:t>
    </dgm:pt>
    <dgm:pt modelId="{9327E196-270E-4940-8DD2-6F030D4F7F9C}" type="sibTrans" cxnId="{4A590303-E973-4C59-BE46-133DE14AE33F}">
      <dgm:prSet/>
      <dgm:spPr/>
      <dgm:t>
        <a:bodyPr/>
        <a:lstStyle/>
        <a:p>
          <a:endParaRPr lang="es-ES" sz="2800"/>
        </a:p>
      </dgm:t>
    </dgm:pt>
    <dgm:pt modelId="{039A9FF2-526F-41A1-97AC-134B6B793493}">
      <dgm:prSet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Aprueba el Plan Nacional de Desarrollo </a:t>
          </a:r>
          <a:endParaRPr lang="es-ES" sz="1200" dirty="0">
            <a:solidFill>
              <a:srgbClr val="FFFF00"/>
            </a:solidFill>
            <a:latin typeface="+mn-lt"/>
            <a:ea typeface="+mn-ea"/>
            <a:cs typeface="+mn-cs"/>
          </a:endParaRPr>
        </a:p>
      </dgm:t>
    </dgm:pt>
    <dgm:pt modelId="{88771AEF-5217-476E-87B8-6CD69894F526}" type="parTrans" cxnId="{5970B06D-22A2-43CC-98E4-E1AC2F132B11}">
      <dgm:prSet/>
      <dgm:spPr/>
      <dgm:t>
        <a:bodyPr/>
        <a:lstStyle/>
        <a:p>
          <a:endParaRPr lang="es-ES" sz="2800"/>
        </a:p>
      </dgm:t>
    </dgm:pt>
    <dgm:pt modelId="{CA8CF579-C933-43CE-9342-FB4D8B9C2A47}" type="sibTrans" cxnId="{5970B06D-22A2-43CC-98E4-E1AC2F132B11}">
      <dgm:prSet/>
      <dgm:spPr/>
      <dgm:t>
        <a:bodyPr/>
        <a:lstStyle/>
        <a:p>
          <a:endParaRPr lang="es-ES" sz="2800"/>
        </a:p>
      </dgm:t>
    </dgm:pt>
    <dgm:pt modelId="{F736990B-55D0-4A7A-A1C5-AA1D355C2BD1}">
      <dgm:prSet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Rechaza la  Ley 777)</a:t>
          </a:r>
          <a:endParaRPr lang="es-ES" sz="1050" dirty="0">
            <a:solidFill>
              <a:srgbClr val="FFFF00"/>
            </a:solidFill>
            <a:latin typeface="+mn-lt"/>
            <a:ea typeface="+mn-ea"/>
            <a:cs typeface="+mn-cs"/>
          </a:endParaRPr>
        </a:p>
      </dgm:t>
    </dgm:pt>
    <dgm:pt modelId="{B32E4678-AC49-4383-BC57-FB036EACEC13}" type="parTrans" cxnId="{B6CDF447-5270-482A-8A75-DB02941F1C48}">
      <dgm:prSet/>
      <dgm:spPr/>
      <dgm:t>
        <a:bodyPr/>
        <a:lstStyle/>
        <a:p>
          <a:endParaRPr lang="es-ES" sz="2800"/>
        </a:p>
      </dgm:t>
    </dgm:pt>
    <dgm:pt modelId="{DA3064F2-281D-4E54-9431-E244FCB028CE}" type="sibTrans" cxnId="{B6CDF447-5270-482A-8A75-DB02941F1C48}">
      <dgm:prSet/>
      <dgm:spPr/>
      <dgm:t>
        <a:bodyPr/>
        <a:lstStyle/>
        <a:p>
          <a:endParaRPr lang="es-ES" sz="2800"/>
        </a:p>
      </dgm:t>
    </dgm:pt>
    <dgm:pt modelId="{98F5B1B8-2744-45C6-9841-44A9B07F4764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II. Resolución 30/14</a:t>
          </a:r>
          <a:endParaRPr lang="es-ES" sz="2400" dirty="0"/>
        </a:p>
      </dgm:t>
    </dgm:pt>
    <dgm:pt modelId="{F5093981-B626-4E98-B7FE-E8B646B5CFE2}" type="parTrans" cxnId="{C198D818-57C3-46B4-8636-C2399FEC6445}">
      <dgm:prSet/>
      <dgm:spPr/>
      <dgm:t>
        <a:bodyPr/>
        <a:lstStyle/>
        <a:p>
          <a:endParaRPr lang="es-ES" sz="2800"/>
        </a:p>
      </dgm:t>
    </dgm:pt>
    <dgm:pt modelId="{4CBE7237-724B-486B-9A08-64F6321EA84F}" type="sibTrans" cxnId="{C198D818-57C3-46B4-8636-C2399FEC6445}">
      <dgm:prSet/>
      <dgm:spPr/>
      <dgm:t>
        <a:bodyPr/>
        <a:lstStyle/>
        <a:p>
          <a:endParaRPr lang="es-ES" sz="2800"/>
        </a:p>
      </dgm:t>
    </dgm:pt>
    <dgm:pt modelId="{01122D31-E09D-4AC0-B081-5529FA4B50BF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400" b="1" dirty="0" smtClean="0"/>
            <a:t>Ley 650 </a:t>
          </a:r>
          <a:r>
            <a:rPr lang="es-ES" sz="1200" dirty="0" smtClean="0">
              <a:solidFill>
                <a:srgbClr val="FFFF00"/>
              </a:solidFill>
            </a:rPr>
            <a:t>(PGDES –Incluye IES)</a:t>
          </a:r>
          <a:endParaRPr lang="es-ES" sz="2000" dirty="0">
            <a:solidFill>
              <a:srgbClr val="FFFF00"/>
            </a:solidFill>
          </a:endParaRPr>
        </a:p>
      </dgm:t>
    </dgm:pt>
    <dgm:pt modelId="{CAB3FD08-B59B-4BA8-BABC-B62EBD1380E5}" type="parTrans" cxnId="{ADFDB033-9E02-4C4C-A889-EEC9EEF4B8D3}">
      <dgm:prSet/>
      <dgm:spPr/>
      <dgm:t>
        <a:bodyPr/>
        <a:lstStyle/>
        <a:p>
          <a:endParaRPr lang="es-ES" sz="2800"/>
        </a:p>
      </dgm:t>
    </dgm:pt>
    <dgm:pt modelId="{01552A6A-AD5A-4B27-BDAB-4EF727AE59A2}" type="sibTrans" cxnId="{ADFDB033-9E02-4C4C-A889-EEC9EEF4B8D3}">
      <dgm:prSet/>
      <dgm:spPr/>
      <dgm:t>
        <a:bodyPr/>
        <a:lstStyle/>
        <a:p>
          <a:endParaRPr lang="es-ES" sz="2800"/>
        </a:p>
      </dgm:t>
    </dgm:pt>
    <dgm:pt modelId="{94D5F468-1C75-4550-945E-1886362D986B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dirty="0">
            <a:solidFill>
              <a:srgbClr val="FFFF00"/>
            </a:solidFill>
          </a:endParaRPr>
        </a:p>
      </dgm:t>
    </dgm:pt>
    <dgm:pt modelId="{C611B036-44E4-4A3C-B2A8-D3B15536A5BF}" type="parTrans" cxnId="{FA5A0BEA-7649-47FC-B0DE-428E676EC3FD}">
      <dgm:prSet/>
      <dgm:spPr/>
      <dgm:t>
        <a:bodyPr/>
        <a:lstStyle/>
        <a:p>
          <a:endParaRPr lang="es-ES" sz="2800"/>
        </a:p>
      </dgm:t>
    </dgm:pt>
    <dgm:pt modelId="{C417EC4B-2D17-4E9A-8B42-A65B8A763F20}" type="sibTrans" cxnId="{FA5A0BEA-7649-47FC-B0DE-428E676EC3FD}">
      <dgm:prSet/>
      <dgm:spPr/>
      <dgm:t>
        <a:bodyPr/>
        <a:lstStyle/>
        <a:p>
          <a:endParaRPr lang="es-ES" sz="2800"/>
        </a:p>
      </dgm:t>
    </dgm:pt>
    <dgm:pt modelId="{7E010A22-6453-4AC5-BC10-DEA096A012F3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dirty="0" smtClean="0">
              <a:solidFill>
                <a:srgbClr val="FFFF00"/>
              </a:solidFill>
            </a:rPr>
            <a:t> </a:t>
          </a:r>
          <a:r>
            <a:rPr lang="es-ES" sz="14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Concebida para entidades territoriales </a:t>
          </a:r>
          <a:endParaRPr lang="es-ES" sz="1400" dirty="0">
            <a:solidFill>
              <a:srgbClr val="FFFF00"/>
            </a:solidFill>
          </a:endParaRPr>
        </a:p>
      </dgm:t>
    </dgm:pt>
    <dgm:pt modelId="{37B14B98-0336-4D3F-828C-21A7F168F0E4}" type="parTrans" cxnId="{44F16AA4-6F18-4E58-9470-92EE310AAFD6}">
      <dgm:prSet/>
      <dgm:spPr/>
      <dgm:t>
        <a:bodyPr/>
        <a:lstStyle/>
        <a:p>
          <a:endParaRPr lang="es-ES" sz="2800"/>
        </a:p>
      </dgm:t>
    </dgm:pt>
    <dgm:pt modelId="{C1E73AC8-A444-45DB-96BE-91C6A7B730C6}" type="sibTrans" cxnId="{44F16AA4-6F18-4E58-9470-92EE310AAFD6}">
      <dgm:prSet/>
      <dgm:spPr/>
      <dgm:t>
        <a:bodyPr/>
        <a:lstStyle/>
        <a:p>
          <a:endParaRPr lang="es-ES" sz="2800"/>
        </a:p>
      </dgm:t>
    </dgm:pt>
    <dgm:pt modelId="{21495AAD-6A7E-42FA-AFEC-9DA7405D1E3A}" type="pres">
      <dgm:prSet presAssocID="{65BBCFF4-3B2A-4C23-89C8-527E03ED234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4F7178-7C08-4DD5-80FB-6CC607950A82}" type="pres">
      <dgm:prSet presAssocID="{0B8D996E-58A5-47EA-ADE0-42A98854799A}" presName="compositeNode" presStyleCnt="0">
        <dgm:presLayoutVars>
          <dgm:bulletEnabled val="1"/>
        </dgm:presLayoutVars>
      </dgm:prSet>
      <dgm:spPr/>
    </dgm:pt>
    <dgm:pt modelId="{65414C05-EBB2-41A2-8565-09DA8964CD4E}" type="pres">
      <dgm:prSet presAssocID="{0B8D996E-58A5-47EA-ADE0-42A98854799A}" presName="image" presStyleLbl="fgImgPlac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33455853-E988-4D79-AAEA-0AB95F5A2FCC}" type="pres">
      <dgm:prSet presAssocID="{0B8D996E-58A5-47EA-ADE0-42A98854799A}" presName="childNode" presStyleLbl="node1" presStyleIdx="0" presStyleCnt="2" custScaleX="105608" custLinFactNeighborX="-29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E6ED7-86AC-4968-ABFF-B4A1B43524F9}" type="pres">
      <dgm:prSet presAssocID="{0B8D996E-58A5-47EA-ADE0-42A98854799A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D9D9F-5B77-4232-ACCA-9B6BCFA54608}" type="pres">
      <dgm:prSet presAssocID="{7A56F68A-5B4F-4029-93F9-BEC32DEEA219}" presName="sibTrans" presStyleCnt="0"/>
      <dgm:spPr/>
    </dgm:pt>
    <dgm:pt modelId="{7D0A8043-E04B-48D5-9917-E61708AC3401}" type="pres">
      <dgm:prSet presAssocID="{72E873DF-196E-43C2-92A0-3E27E54CA379}" presName="compositeNode" presStyleCnt="0">
        <dgm:presLayoutVars>
          <dgm:bulletEnabled val="1"/>
        </dgm:presLayoutVars>
      </dgm:prSet>
      <dgm:spPr/>
    </dgm:pt>
    <dgm:pt modelId="{DE4885CD-3E46-4E4D-9843-9B3C3A37C971}" type="pres">
      <dgm:prSet presAssocID="{72E873DF-196E-43C2-92A0-3E27E54CA379}" presName="image" presStyleLbl="fgImgPlace1" presStyleIdx="1" presStyleCnt="2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DA72AF0-83DD-4F1C-AB29-A1B9E8DD4619}" type="pres">
      <dgm:prSet presAssocID="{72E873DF-196E-43C2-92A0-3E27E54CA37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73E0DB-8CFD-4BCA-B93A-34C89F9EA592}" type="pres">
      <dgm:prSet presAssocID="{72E873DF-196E-43C2-92A0-3E27E54CA379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1C41EF-FFAB-4EBD-8B3B-BEE5091A9CE2}" type="presOf" srcId="{98F5B1B8-2744-45C6-9841-44A9B07F4764}" destId="{3DA72AF0-83DD-4F1C-AB29-A1B9E8DD4619}" srcOrd="0" destOrd="10" presId="urn:microsoft.com/office/officeart/2005/8/layout/hList2"/>
    <dgm:cxn modelId="{A4A98137-4A03-44CD-8FD5-64C6F593056C}" type="presOf" srcId="{553D4041-F5C3-4C36-BA30-46F05909024D}" destId="{33455853-E988-4D79-AAEA-0AB95F5A2FCC}" srcOrd="0" destOrd="0" presId="urn:microsoft.com/office/officeart/2005/8/layout/hList2"/>
    <dgm:cxn modelId="{06C1CE9C-34B5-4D6C-83B9-3BAC8020D2FF}" type="presOf" srcId="{DA7F0897-BF4F-4BE2-93CB-FC2439984D11}" destId="{3DA72AF0-83DD-4F1C-AB29-A1B9E8DD4619}" srcOrd="0" destOrd="3" presId="urn:microsoft.com/office/officeart/2005/8/layout/hList2"/>
    <dgm:cxn modelId="{DF3CC6F2-F030-48CF-9047-163A3A663E74}" type="presOf" srcId="{265D791F-6E8F-4AB2-82E6-CF24343A2BE0}" destId="{3DA72AF0-83DD-4F1C-AB29-A1B9E8DD4619}" srcOrd="0" destOrd="0" presId="urn:microsoft.com/office/officeart/2005/8/layout/hList2"/>
    <dgm:cxn modelId="{E56CE417-019C-4A10-BF68-4D633AB0EC12}" type="presOf" srcId="{F76098AC-1CE4-40EC-88AB-D21D38909AD0}" destId="{3DA72AF0-83DD-4F1C-AB29-A1B9E8DD4619}" srcOrd="0" destOrd="1" presId="urn:microsoft.com/office/officeart/2005/8/layout/hList2"/>
    <dgm:cxn modelId="{EF69EABD-B378-4A6D-8C8F-3696A9AEFE37}" type="presOf" srcId="{F736990B-55D0-4A7A-A1C5-AA1D355C2BD1}" destId="{3DA72AF0-83DD-4F1C-AB29-A1B9E8DD4619}" srcOrd="0" destOrd="13" presId="urn:microsoft.com/office/officeart/2005/8/layout/hList2"/>
    <dgm:cxn modelId="{4A590303-E973-4C59-BE46-133DE14AE33F}" srcId="{72E873DF-196E-43C2-92A0-3E27E54CA379}" destId="{32958D1A-900A-498C-B26D-0B126E342D86}" srcOrd="4" destOrd="0" parTransId="{B0CA3FCE-D02C-47AC-B8AB-526D9B6ABDF3}" sibTransId="{9327E196-270E-4940-8DD2-6F030D4F7F9C}"/>
    <dgm:cxn modelId="{B6CDF447-5270-482A-8A75-DB02941F1C48}" srcId="{98F5B1B8-2744-45C6-9841-44A9B07F4764}" destId="{F736990B-55D0-4A7A-A1C5-AA1D355C2BD1}" srcOrd="2" destOrd="0" parTransId="{B32E4678-AC49-4383-BC57-FB036EACEC13}" sibTransId="{DA3064F2-281D-4E54-9431-E244FCB028CE}"/>
    <dgm:cxn modelId="{FBB5BA3C-93D5-46B8-A04B-FDA01C8D7B00}" srcId="{F76098AC-1CE4-40EC-88AB-D21D38909AD0}" destId="{1AECAEAF-25A1-4AFF-A495-8F35F96ACBC7}" srcOrd="2" destOrd="0" parTransId="{2FBD4E14-3D87-41B7-95B4-30F929ED76D7}" sibTransId="{54376EE4-4742-43FB-897D-8249AC1BCC2A}"/>
    <dgm:cxn modelId="{A6EEAB46-42C0-454D-8D85-C75359288032}" type="presOf" srcId="{F7804283-C349-4FB1-8C24-C8C0209F4ADA}" destId="{3DA72AF0-83DD-4F1C-AB29-A1B9E8DD4619}" srcOrd="0" destOrd="6" presId="urn:microsoft.com/office/officeart/2005/8/layout/hList2"/>
    <dgm:cxn modelId="{0ABC8EDD-A3B0-48F9-B542-6E396EB5F16D}" type="presOf" srcId="{FC223881-BF1C-4F91-A0EE-A42BA1EA4BA9}" destId="{3DA72AF0-83DD-4F1C-AB29-A1B9E8DD4619}" srcOrd="0" destOrd="5" presId="urn:microsoft.com/office/officeart/2005/8/layout/hList2"/>
    <dgm:cxn modelId="{BA8D553C-1248-4D39-97D8-EC9E0F31A5C7}" type="presOf" srcId="{039A9FF2-526F-41A1-97AC-134B6B793493}" destId="{3DA72AF0-83DD-4F1C-AB29-A1B9E8DD4619}" srcOrd="0" destOrd="11" presId="urn:microsoft.com/office/officeart/2005/8/layout/hList2"/>
    <dgm:cxn modelId="{44F16AA4-6F18-4E58-9470-92EE310AAFD6}" srcId="{0B8D996E-58A5-47EA-ADE0-42A98854799A}" destId="{7E010A22-6453-4AC5-BC10-DEA096A012F3}" srcOrd="5" destOrd="0" parTransId="{37B14B98-0336-4D3F-828C-21A7F168F0E4}" sibTransId="{C1E73AC8-A444-45DB-96BE-91C6A7B730C6}"/>
    <dgm:cxn modelId="{C198D818-57C3-46B4-8636-C2399FEC6445}" srcId="{72E873DF-196E-43C2-92A0-3E27E54CA379}" destId="{98F5B1B8-2744-45C6-9841-44A9B07F4764}" srcOrd="5" destOrd="0" parTransId="{F5093981-B626-4E98-B7FE-E8B646B5CFE2}" sibTransId="{4CBE7237-724B-486B-9A08-64F6321EA84F}"/>
    <dgm:cxn modelId="{F5B807DD-4035-4F6F-BFEC-2D31951AA125}" srcId="{72E873DF-196E-43C2-92A0-3E27E54CA379}" destId="{F76098AC-1CE4-40EC-88AB-D21D38909AD0}" srcOrd="1" destOrd="0" parTransId="{B75D7AD7-4468-466F-9B60-F304F3ACCBFB}" sibTransId="{564A6109-5A7F-4D3A-88CF-16F1F72AD3DD}"/>
    <dgm:cxn modelId="{9783D870-D474-468A-82FD-6E0891352A7F}" type="presOf" srcId="{C8FAB0C5-AED6-4993-A905-0FC746ECDF79}" destId="{33455853-E988-4D79-AAEA-0AB95F5A2FCC}" srcOrd="0" destOrd="4" presId="urn:microsoft.com/office/officeart/2005/8/layout/hList2"/>
    <dgm:cxn modelId="{ADFDB033-9E02-4C4C-A889-EEC9EEF4B8D3}" srcId="{0B8D996E-58A5-47EA-ADE0-42A98854799A}" destId="{01122D31-E09D-4AC0-B081-5529FA4B50BF}" srcOrd="2" destOrd="0" parTransId="{CAB3FD08-B59B-4BA8-BABC-B62EBD1380E5}" sibTransId="{01552A6A-AD5A-4B27-BDAB-4EF727AE59A2}"/>
    <dgm:cxn modelId="{01363F4D-9596-49CE-BDF6-A7A8AECD8AB3}" srcId="{0B8D996E-58A5-47EA-ADE0-42A98854799A}" destId="{E397CF05-5CD0-4E11-8DBF-061034D8F599}" srcOrd="1" destOrd="0" parTransId="{B6C7389F-B2C3-486A-98A3-33B073FB3289}" sibTransId="{57089089-6040-4092-B361-8F1CB06251BF}"/>
    <dgm:cxn modelId="{18697405-FBED-4CA8-868A-8197BC50FAF3}" type="presOf" srcId="{65BBCFF4-3B2A-4C23-89C8-527E03ED2349}" destId="{21495AAD-6A7E-42FA-AFEC-9DA7405D1E3A}" srcOrd="0" destOrd="0" presId="urn:microsoft.com/office/officeart/2005/8/layout/hList2"/>
    <dgm:cxn modelId="{75EA2AB0-0FCD-4D6E-B744-CDDE3A9F5753}" srcId="{72E873DF-196E-43C2-92A0-3E27E54CA379}" destId="{5198F16A-0CEF-4877-8BE6-7DF94BE5DFEE}" srcOrd="3" destOrd="0" parTransId="{CD226E41-0DD4-4903-AE02-E150196FB0D4}" sibTransId="{D1F5EBA2-9645-498E-80CC-B249E30A848E}"/>
    <dgm:cxn modelId="{4A926E9A-8939-419E-8DBD-084ADEA24811}" type="presOf" srcId="{94D5F468-1C75-4550-945E-1886362D986B}" destId="{33455853-E988-4D79-AAEA-0AB95F5A2FCC}" srcOrd="0" destOrd="2" presId="urn:microsoft.com/office/officeart/2005/8/layout/hList2"/>
    <dgm:cxn modelId="{11A00F33-839C-401A-93A1-293B726EDF40}" srcId="{F76098AC-1CE4-40EC-88AB-D21D38909AD0}" destId="{F7804283-C349-4FB1-8C24-C8C0209F4ADA}" srcOrd="4" destOrd="0" parTransId="{F0E880E6-FF59-4F79-B372-F15B1216E553}" sibTransId="{1DC1172E-595B-4546-A6BB-D9E1E27028BE}"/>
    <dgm:cxn modelId="{A628E905-300B-4158-86C9-65CCD400A472}" srcId="{65BBCFF4-3B2A-4C23-89C8-527E03ED2349}" destId="{72E873DF-196E-43C2-92A0-3E27E54CA379}" srcOrd="1" destOrd="0" parTransId="{D8E4BE88-0E98-43AA-9095-990DCB769DA3}" sibTransId="{DF426A3F-A761-4E6A-8543-AF6B9A104573}"/>
    <dgm:cxn modelId="{B0455ED0-BB44-4C5F-B348-D119509677CB}" type="presOf" srcId="{72E873DF-196E-43C2-92A0-3E27E54CA379}" destId="{0073E0DB-8CFD-4BCA-B93A-34C89F9EA592}" srcOrd="0" destOrd="0" presId="urn:microsoft.com/office/officeart/2005/8/layout/hList2"/>
    <dgm:cxn modelId="{68AA7AB3-E4DB-41ED-A0CE-A80E3E658B52}" srcId="{0B8D996E-58A5-47EA-ADE0-42A98854799A}" destId="{C8FAB0C5-AED6-4993-A905-0FC746ECDF79}" srcOrd="3" destOrd="0" parTransId="{44B04257-D148-47DF-A213-06C188DB3E88}" sibTransId="{E0F68CA0-D1D3-45C9-A120-00F839E698E6}"/>
    <dgm:cxn modelId="{64CCD4CA-5D56-4373-9D86-161AF5E0CE0B}" type="presOf" srcId="{7E010A22-6453-4AC5-BC10-DEA096A012F3}" destId="{33455853-E988-4D79-AAEA-0AB95F5A2FCC}" srcOrd="0" destOrd="6" presId="urn:microsoft.com/office/officeart/2005/8/layout/hList2"/>
    <dgm:cxn modelId="{5970B06D-22A2-43CC-98E4-E1AC2F132B11}" srcId="{98F5B1B8-2744-45C6-9841-44A9B07F4764}" destId="{039A9FF2-526F-41A1-97AC-134B6B793493}" srcOrd="0" destOrd="0" parTransId="{88771AEF-5217-476E-87B8-6CD69894F526}" sibTransId="{CA8CF579-C933-43CE-9342-FB4D8B9C2A47}"/>
    <dgm:cxn modelId="{D3F1C889-8DA0-4660-87D0-CDFBB9654314}" type="presOf" srcId="{1AECAEAF-25A1-4AFF-A495-8F35F96ACBC7}" destId="{3DA72AF0-83DD-4F1C-AB29-A1B9E8DD4619}" srcOrd="0" destOrd="4" presId="urn:microsoft.com/office/officeart/2005/8/layout/hList2"/>
    <dgm:cxn modelId="{D6C166CD-9A0B-42D0-9ED7-649BF8EB50A8}" srcId="{0B8D996E-58A5-47EA-ADE0-42A98854799A}" destId="{B468E198-9032-4EFE-A315-8F574C767C83}" srcOrd="4" destOrd="0" parTransId="{D06FB2E1-61AF-4F88-8B40-D5A7E6FC3362}" sibTransId="{40894E94-EDBD-4335-951F-BF2E468183D2}"/>
    <dgm:cxn modelId="{D0534682-69A8-4010-95CC-46A473D0EA6E}" type="presOf" srcId="{1C573576-A274-4F97-8F08-FAA5B4042BF7}" destId="{3DA72AF0-83DD-4F1C-AB29-A1B9E8DD4619}" srcOrd="0" destOrd="7" presId="urn:microsoft.com/office/officeart/2005/8/layout/hList2"/>
    <dgm:cxn modelId="{72A54271-0A92-487E-BC77-41BFF6EE501C}" srcId="{65BBCFF4-3B2A-4C23-89C8-527E03ED2349}" destId="{0B8D996E-58A5-47EA-ADE0-42A98854799A}" srcOrd="0" destOrd="0" parTransId="{3399BFE9-9C0B-47A4-ABAD-46B9297E295E}" sibTransId="{7A56F68A-5B4F-4029-93F9-BEC32DEEA219}"/>
    <dgm:cxn modelId="{4395FC49-4444-422D-A25B-B607A8544F06}" srcId="{F76098AC-1CE4-40EC-88AB-D21D38909AD0}" destId="{E4999587-66E8-4A0C-A3C6-90CC11F9AEB2}" srcOrd="0" destOrd="0" parTransId="{DD318631-72D8-4333-B6E6-70EDE67FBEFA}" sibTransId="{8C6E08CA-0721-4154-84DF-F85125503CA3}"/>
    <dgm:cxn modelId="{FBD076AB-1BC4-4A7B-A04C-2A87CBCE66CF}" type="presOf" srcId="{01122D31-E09D-4AC0-B081-5529FA4B50BF}" destId="{33455853-E988-4D79-AAEA-0AB95F5A2FCC}" srcOrd="0" destOrd="3" presId="urn:microsoft.com/office/officeart/2005/8/layout/hList2"/>
    <dgm:cxn modelId="{329AE5BF-523F-4BF0-9F95-380C5C61F8D8}" type="presOf" srcId="{3C0C396D-DFF2-40F8-A09E-96DDCF9A832F}" destId="{3DA72AF0-83DD-4F1C-AB29-A1B9E8DD4619}" srcOrd="0" destOrd="12" presId="urn:microsoft.com/office/officeart/2005/8/layout/hList2"/>
    <dgm:cxn modelId="{331DC1D4-4A73-419B-9648-FEA29B71FDAF}" type="presOf" srcId="{B468E198-9032-4EFE-A315-8F574C767C83}" destId="{33455853-E988-4D79-AAEA-0AB95F5A2FCC}" srcOrd="0" destOrd="5" presId="urn:microsoft.com/office/officeart/2005/8/layout/hList2"/>
    <dgm:cxn modelId="{DF443D7E-26BF-4513-8F22-19B28C92E5BA}" srcId="{72E873DF-196E-43C2-92A0-3E27E54CA379}" destId="{1C573576-A274-4F97-8F08-FAA5B4042BF7}" srcOrd="2" destOrd="0" parTransId="{6FB5BAD8-2422-462B-867B-FC7339265898}" sibTransId="{53E9D076-AEFD-400C-9D3D-2C4C5704D0DC}"/>
    <dgm:cxn modelId="{B0B8EF6B-8B68-40BB-94F2-77358730AB1F}" srcId="{0B8D996E-58A5-47EA-ADE0-42A98854799A}" destId="{553D4041-F5C3-4C36-BA30-46F05909024D}" srcOrd="0" destOrd="0" parTransId="{10C83461-5ABA-424B-83B5-394D5F25C0B9}" sibTransId="{4E87126D-0BE9-4A8A-ADC1-9D24AC2BE6C2}"/>
    <dgm:cxn modelId="{5EFB7072-C36D-4AA1-ADB9-ECDC56C93AA2}" type="presOf" srcId="{32958D1A-900A-498C-B26D-0B126E342D86}" destId="{3DA72AF0-83DD-4F1C-AB29-A1B9E8DD4619}" srcOrd="0" destOrd="9" presId="urn:microsoft.com/office/officeart/2005/8/layout/hList2"/>
    <dgm:cxn modelId="{EEABAAE6-7F33-41CA-A2C1-8E9FC67EE2EE}" srcId="{F76098AC-1CE4-40EC-88AB-D21D38909AD0}" destId="{DA7F0897-BF4F-4BE2-93CB-FC2439984D11}" srcOrd="1" destOrd="0" parTransId="{205ED504-827C-4585-87AF-2873AA991D23}" sibTransId="{6D2DC362-2F10-4714-8418-4270C1DDFC27}"/>
    <dgm:cxn modelId="{44E12065-6043-4505-92B1-8B42C1FF709F}" srcId="{98F5B1B8-2744-45C6-9841-44A9B07F4764}" destId="{3C0C396D-DFF2-40F8-A09E-96DDCF9A832F}" srcOrd="1" destOrd="0" parTransId="{FB34CE90-E38C-4180-AF0F-BEECA89B5E68}" sibTransId="{95E967F6-5CD2-4D24-A1A6-4D1A74073347}"/>
    <dgm:cxn modelId="{3128B451-254E-4111-B941-D60CA0F835DC}" srcId="{72E873DF-196E-43C2-92A0-3E27E54CA379}" destId="{265D791F-6E8F-4AB2-82E6-CF24343A2BE0}" srcOrd="0" destOrd="0" parTransId="{16CA5B83-A7F7-4A50-955A-B263F43A930D}" sibTransId="{D05472BC-25ED-4132-8ADB-52E168DD6829}"/>
    <dgm:cxn modelId="{F5684499-1812-4BC1-AB90-7AD8834E38E0}" type="presOf" srcId="{E4999587-66E8-4A0C-A3C6-90CC11F9AEB2}" destId="{3DA72AF0-83DD-4F1C-AB29-A1B9E8DD4619}" srcOrd="0" destOrd="2" presId="urn:microsoft.com/office/officeart/2005/8/layout/hList2"/>
    <dgm:cxn modelId="{13B7D457-F4FB-4950-9347-FF12DFFFF783}" type="presOf" srcId="{5198F16A-0CEF-4877-8BE6-7DF94BE5DFEE}" destId="{3DA72AF0-83DD-4F1C-AB29-A1B9E8DD4619}" srcOrd="0" destOrd="8" presId="urn:microsoft.com/office/officeart/2005/8/layout/hList2"/>
    <dgm:cxn modelId="{8BC51C4C-2291-401F-9FE3-12A0D49AB0A8}" type="presOf" srcId="{E397CF05-5CD0-4E11-8DBF-061034D8F599}" destId="{33455853-E988-4D79-AAEA-0AB95F5A2FCC}" srcOrd="0" destOrd="1" presId="urn:microsoft.com/office/officeart/2005/8/layout/hList2"/>
    <dgm:cxn modelId="{8E55BA32-8C80-40D5-95FC-9FB2D60486EF}" srcId="{F76098AC-1CE4-40EC-88AB-D21D38909AD0}" destId="{FC223881-BF1C-4F91-A0EE-A42BA1EA4BA9}" srcOrd="3" destOrd="0" parTransId="{55FE5CD3-0446-45FB-AD6C-D039BE61914D}" sibTransId="{77562F89-D738-44E1-9342-0DAFD071A0A6}"/>
    <dgm:cxn modelId="{350444A6-6B40-4B2D-9F7F-B710ADD09C25}" type="presOf" srcId="{0B8D996E-58A5-47EA-ADE0-42A98854799A}" destId="{C4BE6ED7-86AC-4968-ABFF-B4A1B43524F9}" srcOrd="0" destOrd="0" presId="urn:microsoft.com/office/officeart/2005/8/layout/hList2"/>
    <dgm:cxn modelId="{FA5A0BEA-7649-47FC-B0DE-428E676EC3FD}" srcId="{E397CF05-5CD0-4E11-8DBF-061034D8F599}" destId="{94D5F468-1C75-4550-945E-1886362D986B}" srcOrd="0" destOrd="0" parTransId="{C611B036-44E4-4A3C-B2A8-D3B15536A5BF}" sibTransId="{C417EC4B-2D17-4E9A-8B42-A65B8A763F20}"/>
    <dgm:cxn modelId="{D67F8376-3FCF-441A-8123-7F354BD4FAEC}" type="presParOf" srcId="{21495AAD-6A7E-42FA-AFEC-9DA7405D1E3A}" destId="{FF4F7178-7C08-4DD5-80FB-6CC607950A82}" srcOrd="0" destOrd="0" presId="urn:microsoft.com/office/officeart/2005/8/layout/hList2"/>
    <dgm:cxn modelId="{F5A54AF7-4665-491F-A710-A2A517D4B27E}" type="presParOf" srcId="{FF4F7178-7C08-4DD5-80FB-6CC607950A82}" destId="{65414C05-EBB2-41A2-8565-09DA8964CD4E}" srcOrd="0" destOrd="0" presId="urn:microsoft.com/office/officeart/2005/8/layout/hList2"/>
    <dgm:cxn modelId="{B507EDA6-7ACD-4ED9-A867-8187528BBD5B}" type="presParOf" srcId="{FF4F7178-7C08-4DD5-80FB-6CC607950A82}" destId="{33455853-E988-4D79-AAEA-0AB95F5A2FCC}" srcOrd="1" destOrd="0" presId="urn:microsoft.com/office/officeart/2005/8/layout/hList2"/>
    <dgm:cxn modelId="{1D6CE3BE-EFC0-4E81-9921-F3F83516AC73}" type="presParOf" srcId="{FF4F7178-7C08-4DD5-80FB-6CC607950A82}" destId="{C4BE6ED7-86AC-4968-ABFF-B4A1B43524F9}" srcOrd="2" destOrd="0" presId="urn:microsoft.com/office/officeart/2005/8/layout/hList2"/>
    <dgm:cxn modelId="{97F9572E-108B-4A3C-96F5-7970C8B5E738}" type="presParOf" srcId="{21495AAD-6A7E-42FA-AFEC-9DA7405D1E3A}" destId="{0DAD9D9F-5B77-4232-ACCA-9B6BCFA54608}" srcOrd="1" destOrd="0" presId="urn:microsoft.com/office/officeart/2005/8/layout/hList2"/>
    <dgm:cxn modelId="{F8628515-EAA6-4888-9ED2-EC69E292E40B}" type="presParOf" srcId="{21495AAD-6A7E-42FA-AFEC-9DA7405D1E3A}" destId="{7D0A8043-E04B-48D5-9917-E61708AC3401}" srcOrd="2" destOrd="0" presId="urn:microsoft.com/office/officeart/2005/8/layout/hList2"/>
    <dgm:cxn modelId="{B17649BD-25A0-4EC2-9911-874EAAE84156}" type="presParOf" srcId="{7D0A8043-E04B-48D5-9917-E61708AC3401}" destId="{DE4885CD-3E46-4E4D-9843-9B3C3A37C971}" srcOrd="0" destOrd="0" presId="urn:microsoft.com/office/officeart/2005/8/layout/hList2"/>
    <dgm:cxn modelId="{281964AA-DF24-4C88-BD2C-430FFD0B8FE9}" type="presParOf" srcId="{7D0A8043-E04B-48D5-9917-E61708AC3401}" destId="{3DA72AF0-83DD-4F1C-AB29-A1B9E8DD4619}" srcOrd="1" destOrd="0" presId="urn:microsoft.com/office/officeart/2005/8/layout/hList2"/>
    <dgm:cxn modelId="{5734D43F-ABDC-4A09-90C9-B8E31BAEF992}" type="presParOf" srcId="{7D0A8043-E04B-48D5-9917-E61708AC3401}" destId="{0073E0DB-8CFD-4BCA-B93A-34C89F9EA59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BBCFF4-3B2A-4C23-89C8-527E03ED234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B8D996E-58A5-47EA-ADE0-42A98854799A}">
      <dgm:prSet phldrT="[Texto]" custT="1"/>
      <dgm:spPr/>
      <dgm:t>
        <a:bodyPr/>
        <a:lstStyle/>
        <a:p>
          <a:pPr algn="l"/>
          <a:r>
            <a:rPr lang="es-ES" sz="1700" b="1" dirty="0" smtClean="0">
              <a:latin typeface="Arial Black" panose="020B0A04020102020204" pitchFamily="34" charset="0"/>
            </a:rPr>
            <a:t>Planes Nacionales</a:t>
          </a:r>
          <a:endParaRPr lang="es-ES" sz="1700" b="1" dirty="0">
            <a:latin typeface="Arial Black" panose="020B0A04020102020204" pitchFamily="34" charset="0"/>
          </a:endParaRPr>
        </a:p>
      </dgm:t>
    </dgm:pt>
    <dgm:pt modelId="{3399BFE9-9C0B-47A4-ABAD-46B9297E295E}" type="parTrans" cxnId="{72A54271-0A92-487E-BC77-41BFF6EE501C}">
      <dgm:prSet/>
      <dgm:spPr/>
      <dgm:t>
        <a:bodyPr/>
        <a:lstStyle/>
        <a:p>
          <a:endParaRPr lang="es-ES"/>
        </a:p>
      </dgm:t>
    </dgm:pt>
    <dgm:pt modelId="{7A56F68A-5B4F-4029-93F9-BEC32DEEA219}" type="sibTrans" cxnId="{72A54271-0A92-487E-BC77-41BFF6EE501C}">
      <dgm:prSet/>
      <dgm:spPr/>
      <dgm:t>
        <a:bodyPr/>
        <a:lstStyle/>
        <a:p>
          <a:endParaRPr lang="es-ES"/>
        </a:p>
      </dgm:t>
    </dgm:pt>
    <dgm:pt modelId="{553D4041-F5C3-4C36-BA30-46F05909024D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2400" b="1" dirty="0" smtClean="0"/>
            <a:t>PGDES – 2025</a:t>
          </a:r>
          <a:endParaRPr lang="es-ES" sz="2000" b="1" dirty="0"/>
        </a:p>
      </dgm:t>
    </dgm:pt>
    <dgm:pt modelId="{10C83461-5ABA-424B-83B5-394D5F25C0B9}" type="parTrans" cxnId="{B0B8EF6B-8B68-40BB-94F2-77358730AB1F}">
      <dgm:prSet/>
      <dgm:spPr/>
      <dgm:t>
        <a:bodyPr/>
        <a:lstStyle/>
        <a:p>
          <a:endParaRPr lang="es-ES"/>
        </a:p>
      </dgm:t>
    </dgm:pt>
    <dgm:pt modelId="{4E87126D-0BE9-4A8A-ADC1-9D24AC2BE6C2}" type="sibTrans" cxnId="{B0B8EF6B-8B68-40BB-94F2-77358730AB1F}">
      <dgm:prSet/>
      <dgm:spPr/>
      <dgm:t>
        <a:bodyPr/>
        <a:lstStyle/>
        <a:p>
          <a:endParaRPr lang="es-ES"/>
        </a:p>
      </dgm:t>
    </dgm:pt>
    <dgm:pt modelId="{72E873DF-196E-43C2-92A0-3E27E54CA379}">
      <dgm:prSet phldrT="[Texto]" custT="1"/>
      <dgm:spPr/>
      <dgm:t>
        <a:bodyPr/>
        <a:lstStyle/>
        <a:p>
          <a:pPr algn="l">
            <a:tabLst/>
          </a:pPr>
          <a:r>
            <a:rPr lang="es-ES" sz="1800" b="1" dirty="0" smtClean="0">
              <a:latin typeface="Arial Black" panose="020B0A04020102020204" pitchFamily="34" charset="0"/>
            </a:rPr>
            <a:t>Planes </a:t>
          </a:r>
          <a:r>
            <a:rPr lang="es-ES" sz="1800" b="1" dirty="0" smtClean="0">
              <a:solidFill>
                <a:schemeClr val="tx1"/>
              </a:solidFill>
              <a:latin typeface="Arial Black" panose="020B0A04020102020204" pitchFamily="34" charset="0"/>
            </a:rPr>
            <a:t>Universitarios</a:t>
          </a:r>
          <a:endParaRPr lang="es-ES" sz="180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D8E4BE88-0E98-43AA-9095-990DCB769DA3}" type="parTrans" cxnId="{A628E905-300B-4158-86C9-65CCD400A472}">
      <dgm:prSet/>
      <dgm:spPr/>
      <dgm:t>
        <a:bodyPr/>
        <a:lstStyle/>
        <a:p>
          <a:endParaRPr lang="es-ES"/>
        </a:p>
      </dgm:t>
    </dgm:pt>
    <dgm:pt modelId="{DF426A3F-A761-4E6A-8543-AF6B9A104573}" type="sibTrans" cxnId="{A628E905-300B-4158-86C9-65CCD400A472}">
      <dgm:prSet/>
      <dgm:spPr/>
      <dgm:t>
        <a:bodyPr/>
        <a:lstStyle/>
        <a:p>
          <a:endParaRPr lang="es-ES"/>
        </a:p>
      </dgm:t>
    </dgm:pt>
    <dgm:pt modelId="{265D791F-6E8F-4AB2-82E6-CF24343A2BE0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2000" b="1" dirty="0" smtClean="0"/>
            <a:t>PNDU 2019 – 2025</a:t>
          </a:r>
          <a:endParaRPr lang="es-ES" sz="2000" b="1" dirty="0"/>
        </a:p>
      </dgm:t>
    </dgm:pt>
    <dgm:pt modelId="{16CA5B83-A7F7-4A50-955A-B263F43A930D}" type="parTrans" cxnId="{3128B451-254E-4111-B941-D60CA0F835DC}">
      <dgm:prSet/>
      <dgm:spPr/>
      <dgm:t>
        <a:bodyPr/>
        <a:lstStyle/>
        <a:p>
          <a:endParaRPr lang="es-ES"/>
        </a:p>
      </dgm:t>
    </dgm:pt>
    <dgm:pt modelId="{D05472BC-25ED-4132-8ADB-52E168DD6829}" type="sibTrans" cxnId="{3128B451-254E-4111-B941-D60CA0F835DC}">
      <dgm:prSet/>
      <dgm:spPr/>
      <dgm:t>
        <a:bodyPr/>
        <a:lstStyle/>
        <a:p>
          <a:endParaRPr lang="es-ES"/>
        </a:p>
      </dgm:t>
    </dgm:pt>
    <dgm:pt modelId="{3E55E34C-A778-41CF-8FAA-951DB3ABFF70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2000" b="1" dirty="0" smtClean="0"/>
            <a:t> </a:t>
          </a:r>
          <a:r>
            <a:rPr lang="es-ES" sz="2400" b="1" dirty="0" smtClean="0"/>
            <a:t>PDES – 2020</a:t>
          </a:r>
          <a:endParaRPr lang="es-ES" sz="2400" b="1" dirty="0"/>
        </a:p>
      </dgm:t>
    </dgm:pt>
    <dgm:pt modelId="{E7DC8D61-0CF7-4AC4-978A-965D632F2EFF}" type="parTrans" cxnId="{D3A9BDD5-2914-4183-B0BB-60B7DACD9F36}">
      <dgm:prSet/>
      <dgm:spPr/>
      <dgm:t>
        <a:bodyPr/>
        <a:lstStyle/>
        <a:p>
          <a:endParaRPr lang="es-ES"/>
        </a:p>
      </dgm:t>
    </dgm:pt>
    <dgm:pt modelId="{2E7C2C2F-ED51-4A54-B607-CF55AE118C53}" type="sibTrans" cxnId="{D3A9BDD5-2914-4183-B0BB-60B7DACD9F36}">
      <dgm:prSet/>
      <dgm:spPr/>
      <dgm:t>
        <a:bodyPr/>
        <a:lstStyle/>
        <a:p>
          <a:endParaRPr lang="es-ES"/>
        </a:p>
      </dgm:t>
    </dgm:pt>
    <dgm:pt modelId="{2803453B-0BD1-4291-9D03-40233AF498FF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2000" b="1" dirty="0" smtClean="0"/>
            <a:t>PEI de Universidades</a:t>
          </a:r>
          <a:endParaRPr lang="es-ES" sz="2000" b="1" dirty="0"/>
        </a:p>
      </dgm:t>
    </dgm:pt>
    <dgm:pt modelId="{2E85A004-D801-4AB1-B1FB-170B7A8DEF04}" type="parTrans" cxnId="{0BA33224-D27C-46E3-8773-22B278B44A3D}">
      <dgm:prSet/>
      <dgm:spPr/>
      <dgm:t>
        <a:bodyPr/>
        <a:lstStyle/>
        <a:p>
          <a:endParaRPr lang="es-ES"/>
        </a:p>
      </dgm:t>
    </dgm:pt>
    <dgm:pt modelId="{3E26A312-87EE-418C-B9D0-E0D8432AF23E}" type="sibTrans" cxnId="{0BA33224-D27C-46E3-8773-22B278B44A3D}">
      <dgm:prSet/>
      <dgm:spPr/>
      <dgm:t>
        <a:bodyPr/>
        <a:lstStyle/>
        <a:p>
          <a:endParaRPr lang="es-ES"/>
        </a:p>
      </dgm:t>
    </dgm:pt>
    <dgm:pt modelId="{4E59FABD-F0D5-45D8-825B-34F5B1DD7DEF}">
      <dgm:prSet phldrT="[Texto]" custT="1"/>
      <dgm:spPr>
        <a:solidFill>
          <a:srgbClr val="3F5378"/>
        </a:solidFill>
      </dgm:spPr>
      <dgm:t>
        <a:bodyPr/>
        <a:lstStyle/>
        <a:p>
          <a:endParaRPr lang="es-ES" sz="2400" b="1" dirty="0"/>
        </a:p>
      </dgm:t>
    </dgm:pt>
    <dgm:pt modelId="{D2CB2B47-AE94-4C77-8748-552A6F5490C6}" type="parTrans" cxnId="{08168536-B1AE-4F04-8E1C-FA64333D040D}">
      <dgm:prSet/>
      <dgm:spPr/>
      <dgm:t>
        <a:bodyPr/>
        <a:lstStyle/>
        <a:p>
          <a:endParaRPr lang="es-ES"/>
        </a:p>
      </dgm:t>
    </dgm:pt>
    <dgm:pt modelId="{11712536-908A-476A-A4D3-802844A54C6D}" type="sibTrans" cxnId="{08168536-B1AE-4F04-8E1C-FA64333D040D}">
      <dgm:prSet/>
      <dgm:spPr/>
      <dgm:t>
        <a:bodyPr/>
        <a:lstStyle/>
        <a:p>
          <a:endParaRPr lang="es-ES"/>
        </a:p>
      </dgm:t>
    </dgm:pt>
    <dgm:pt modelId="{3CAB1C86-A00F-4511-B1E4-F49873B2A647}">
      <dgm:prSet phldrT="[Texto]" custT="1"/>
      <dgm:spPr>
        <a:solidFill>
          <a:srgbClr val="3F5378"/>
        </a:solidFill>
      </dgm:spPr>
      <dgm:t>
        <a:bodyPr/>
        <a:lstStyle/>
        <a:p>
          <a:endParaRPr lang="es-ES" sz="2400" b="1" dirty="0"/>
        </a:p>
      </dgm:t>
    </dgm:pt>
    <dgm:pt modelId="{E9C035A3-F0E7-47D3-9937-51A2C82EEDA6}" type="parTrans" cxnId="{A6C9CFE6-D929-46B9-A4C3-E2A0589E5296}">
      <dgm:prSet/>
      <dgm:spPr/>
      <dgm:t>
        <a:bodyPr/>
        <a:lstStyle/>
        <a:p>
          <a:endParaRPr lang="es-ES"/>
        </a:p>
      </dgm:t>
    </dgm:pt>
    <dgm:pt modelId="{C4264406-C990-4888-9686-3F2F8A880D0C}" type="sibTrans" cxnId="{A6C9CFE6-D929-46B9-A4C3-E2A0589E5296}">
      <dgm:prSet/>
      <dgm:spPr/>
      <dgm:t>
        <a:bodyPr/>
        <a:lstStyle/>
        <a:p>
          <a:endParaRPr lang="es-ES"/>
        </a:p>
      </dgm:t>
    </dgm:pt>
    <dgm:pt modelId="{116048EC-780B-478F-8860-116EE7DA04E4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2400" b="1" dirty="0" smtClean="0"/>
            <a:t>ESTRUCTURA</a:t>
          </a:r>
          <a:endParaRPr lang="es-ES" sz="2400" b="1" dirty="0"/>
        </a:p>
      </dgm:t>
    </dgm:pt>
    <dgm:pt modelId="{7CCE4699-3118-4148-869F-011EAC34B89D}" type="parTrans" cxnId="{FC9ACD3A-0249-4793-837F-4F2FBD593E59}">
      <dgm:prSet/>
      <dgm:spPr/>
      <dgm:t>
        <a:bodyPr/>
        <a:lstStyle/>
        <a:p>
          <a:endParaRPr lang="es-ES"/>
        </a:p>
      </dgm:t>
    </dgm:pt>
    <dgm:pt modelId="{ADE79997-F47B-49EB-A9F6-35C6E266A2E3}" type="sibTrans" cxnId="{FC9ACD3A-0249-4793-837F-4F2FBD593E59}">
      <dgm:prSet/>
      <dgm:spPr/>
      <dgm:t>
        <a:bodyPr/>
        <a:lstStyle/>
        <a:p>
          <a:endParaRPr lang="es-ES"/>
        </a:p>
      </dgm:t>
    </dgm:pt>
    <dgm:pt modelId="{928BEE08-D072-4401-B792-75D402653D71}">
      <dgm:prSet phldrT="[Texto]" custT="1"/>
      <dgm:spPr>
        <a:solidFill>
          <a:srgbClr val="3F5378"/>
        </a:solidFill>
      </dgm:spPr>
      <dgm:t>
        <a:bodyPr/>
        <a:lstStyle/>
        <a:p>
          <a:endParaRPr lang="es-ES" sz="1800" b="1" dirty="0"/>
        </a:p>
      </dgm:t>
    </dgm:pt>
    <dgm:pt modelId="{33C64AA3-0893-4B86-8ECA-28E5D178D15E}" type="parTrans" cxnId="{AC64CA1F-7659-4221-A01F-75A9AF09AD5F}">
      <dgm:prSet/>
      <dgm:spPr/>
      <dgm:t>
        <a:bodyPr/>
        <a:lstStyle/>
        <a:p>
          <a:endParaRPr lang="es-ES"/>
        </a:p>
      </dgm:t>
    </dgm:pt>
    <dgm:pt modelId="{7D7C3A3F-0427-4344-A74C-848292F759B8}" type="sibTrans" cxnId="{AC64CA1F-7659-4221-A01F-75A9AF09AD5F}">
      <dgm:prSet/>
      <dgm:spPr/>
      <dgm:t>
        <a:bodyPr/>
        <a:lstStyle/>
        <a:p>
          <a:endParaRPr lang="es-ES"/>
        </a:p>
      </dgm:t>
    </dgm:pt>
    <dgm:pt modelId="{F7F4B4CE-BCB9-4D6E-A0E0-18CB8EDC4267}">
      <dgm:prSet phldrT="[Texto]" custT="1"/>
      <dgm:spPr>
        <a:solidFill>
          <a:srgbClr val="3F5378"/>
        </a:solidFill>
      </dgm:spPr>
      <dgm:t>
        <a:bodyPr/>
        <a:lstStyle/>
        <a:p>
          <a:endParaRPr lang="es-ES" sz="1200" b="1" dirty="0"/>
        </a:p>
      </dgm:t>
    </dgm:pt>
    <dgm:pt modelId="{0DEE8A5D-6F87-4D85-B0A0-0CC52FBAF90C}" type="parTrans" cxnId="{30B9752E-E173-4F9B-B0D5-C385F7D8EF9D}">
      <dgm:prSet/>
      <dgm:spPr/>
      <dgm:t>
        <a:bodyPr/>
        <a:lstStyle/>
        <a:p>
          <a:endParaRPr lang="es-ES"/>
        </a:p>
      </dgm:t>
    </dgm:pt>
    <dgm:pt modelId="{D3BCF107-E93F-49C5-A0E9-4CB90B1414BB}" type="sibTrans" cxnId="{30B9752E-E173-4F9B-B0D5-C385F7D8EF9D}">
      <dgm:prSet/>
      <dgm:spPr/>
      <dgm:t>
        <a:bodyPr/>
        <a:lstStyle/>
        <a:p>
          <a:endParaRPr lang="es-ES"/>
        </a:p>
      </dgm:t>
    </dgm:pt>
    <dgm:pt modelId="{DF9C3B53-DB47-4D69-8D0B-946D518A5752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1800" b="1" dirty="0" smtClean="0"/>
            <a:t>- Pilar </a:t>
          </a:r>
          <a:endParaRPr lang="es-ES" sz="1800" b="1" dirty="0"/>
        </a:p>
      </dgm:t>
    </dgm:pt>
    <dgm:pt modelId="{77233E69-C9F9-4909-8C79-BF8A89DAC7B1}" type="parTrans" cxnId="{F26D440F-FC52-47CA-AFE2-9D713E6A970B}">
      <dgm:prSet/>
      <dgm:spPr/>
      <dgm:t>
        <a:bodyPr/>
        <a:lstStyle/>
        <a:p>
          <a:endParaRPr lang="es-ES"/>
        </a:p>
      </dgm:t>
    </dgm:pt>
    <dgm:pt modelId="{BB667B1C-0437-43BD-A65E-CD8018FDAD3D}" type="sibTrans" cxnId="{F26D440F-FC52-47CA-AFE2-9D713E6A970B}">
      <dgm:prSet/>
      <dgm:spPr/>
      <dgm:t>
        <a:bodyPr/>
        <a:lstStyle/>
        <a:p>
          <a:endParaRPr lang="es-ES"/>
        </a:p>
      </dgm:t>
    </dgm:pt>
    <dgm:pt modelId="{474D4869-549D-47D7-803F-EACDAE6CE658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2000" b="1" dirty="0" smtClean="0"/>
            <a:t>ESTRUCTURA</a:t>
          </a:r>
          <a:endParaRPr lang="es-ES" sz="1800" b="1" dirty="0"/>
        </a:p>
      </dgm:t>
    </dgm:pt>
    <dgm:pt modelId="{030723D9-1DAE-44E1-8494-855357D3FEC6}" type="parTrans" cxnId="{82F87A18-0180-4F6A-89DB-168D19AB0D1C}">
      <dgm:prSet/>
      <dgm:spPr/>
      <dgm:t>
        <a:bodyPr/>
        <a:lstStyle/>
        <a:p>
          <a:endParaRPr lang="es-ES"/>
        </a:p>
      </dgm:t>
    </dgm:pt>
    <dgm:pt modelId="{DD1BBED4-F7F5-416C-BBFD-20BE2980555B}" type="sibTrans" cxnId="{82F87A18-0180-4F6A-89DB-168D19AB0D1C}">
      <dgm:prSet/>
      <dgm:spPr/>
      <dgm:t>
        <a:bodyPr/>
        <a:lstStyle/>
        <a:p>
          <a:endParaRPr lang="es-ES"/>
        </a:p>
      </dgm:t>
    </dgm:pt>
    <dgm:pt modelId="{5ED70270-5ADF-42C3-B6C5-F664DA6CBAC2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1600" b="1" dirty="0" smtClean="0"/>
            <a:t>- Áreas Estratégicas</a:t>
          </a:r>
          <a:endParaRPr lang="es-ES" sz="1600" b="1" dirty="0"/>
        </a:p>
      </dgm:t>
    </dgm:pt>
    <dgm:pt modelId="{61C76FC3-2D83-4331-AA57-E14AA3EF0597}" type="parTrans" cxnId="{5AA26D34-7A98-474D-A878-8464E59F2391}">
      <dgm:prSet/>
      <dgm:spPr/>
      <dgm:t>
        <a:bodyPr/>
        <a:lstStyle/>
        <a:p>
          <a:endParaRPr lang="es-ES"/>
        </a:p>
      </dgm:t>
    </dgm:pt>
    <dgm:pt modelId="{67E444B4-3CAC-40B6-8895-B5F45638E4BB}" type="sibTrans" cxnId="{5AA26D34-7A98-474D-A878-8464E59F2391}">
      <dgm:prSet/>
      <dgm:spPr/>
      <dgm:t>
        <a:bodyPr/>
        <a:lstStyle/>
        <a:p>
          <a:endParaRPr lang="es-ES"/>
        </a:p>
      </dgm:t>
    </dgm:pt>
    <dgm:pt modelId="{B9544C51-9E3A-4272-B005-F81BECDE15A4}">
      <dgm:prSet phldrT="[Texto]" custT="1"/>
      <dgm:spPr>
        <a:solidFill>
          <a:srgbClr val="3F5378"/>
        </a:solidFill>
      </dgm:spPr>
      <dgm:t>
        <a:bodyPr/>
        <a:lstStyle/>
        <a:p>
          <a:endParaRPr lang="es-ES" sz="1800" b="1" dirty="0"/>
        </a:p>
      </dgm:t>
    </dgm:pt>
    <dgm:pt modelId="{275F34F7-281C-4823-AB87-2D8BC0A64642}" type="parTrans" cxnId="{850141BE-160B-4EAA-B761-71D1FF3C8AF5}">
      <dgm:prSet/>
      <dgm:spPr/>
      <dgm:t>
        <a:bodyPr/>
        <a:lstStyle/>
        <a:p>
          <a:endParaRPr lang="es-ES"/>
        </a:p>
      </dgm:t>
    </dgm:pt>
    <dgm:pt modelId="{A5FE1992-6F8A-4782-A053-9378B0DF2B37}" type="sibTrans" cxnId="{850141BE-160B-4EAA-B761-71D1FF3C8AF5}">
      <dgm:prSet/>
      <dgm:spPr/>
      <dgm:t>
        <a:bodyPr/>
        <a:lstStyle/>
        <a:p>
          <a:endParaRPr lang="es-ES"/>
        </a:p>
      </dgm:t>
    </dgm:pt>
    <dgm:pt modelId="{0C769049-A189-4446-9A00-C03FC9379C72}">
      <dgm:prSet phldrT="[Texto]" custT="1"/>
      <dgm:spPr>
        <a:solidFill>
          <a:srgbClr val="3F5378"/>
        </a:solidFill>
      </dgm:spPr>
      <dgm:t>
        <a:bodyPr/>
        <a:lstStyle/>
        <a:p>
          <a:endParaRPr lang="es-ES" sz="2400" b="1" dirty="0"/>
        </a:p>
      </dgm:t>
    </dgm:pt>
    <dgm:pt modelId="{1744C96F-1C45-4227-BB91-4AA41E5FDF6A}" type="parTrans" cxnId="{94A44815-B9A4-4DE5-930E-39BB62540C07}">
      <dgm:prSet/>
      <dgm:spPr/>
      <dgm:t>
        <a:bodyPr/>
        <a:lstStyle/>
        <a:p>
          <a:endParaRPr lang="es-ES"/>
        </a:p>
      </dgm:t>
    </dgm:pt>
    <dgm:pt modelId="{0EDC386A-77BF-4C98-A131-60E376E506E0}" type="sibTrans" cxnId="{94A44815-B9A4-4DE5-930E-39BB62540C07}">
      <dgm:prSet/>
      <dgm:spPr/>
      <dgm:t>
        <a:bodyPr/>
        <a:lstStyle/>
        <a:p>
          <a:endParaRPr lang="es-ES"/>
        </a:p>
      </dgm:t>
    </dgm:pt>
    <dgm:pt modelId="{BA06E6ED-A966-4DCC-9B86-771AFC4DE9CB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1800" b="1" dirty="0" smtClean="0"/>
            <a:t>- Meta </a:t>
          </a:r>
          <a:endParaRPr lang="es-ES" sz="1800" b="1" dirty="0"/>
        </a:p>
      </dgm:t>
    </dgm:pt>
    <dgm:pt modelId="{305F8737-F47D-4A02-98F7-C6D645E86ADA}" type="sibTrans" cxnId="{156E7C1C-BC01-4C61-9508-C6B4852400A7}">
      <dgm:prSet/>
      <dgm:spPr/>
      <dgm:t>
        <a:bodyPr/>
        <a:lstStyle/>
        <a:p>
          <a:endParaRPr lang="es-ES"/>
        </a:p>
      </dgm:t>
    </dgm:pt>
    <dgm:pt modelId="{99FDCD1A-A52D-4C84-8B58-AC9A2261C00C}" type="parTrans" cxnId="{156E7C1C-BC01-4C61-9508-C6B4852400A7}">
      <dgm:prSet/>
      <dgm:spPr/>
      <dgm:t>
        <a:bodyPr/>
        <a:lstStyle/>
        <a:p>
          <a:endParaRPr lang="es-ES"/>
        </a:p>
      </dgm:t>
    </dgm:pt>
    <dgm:pt modelId="{B706C528-DF6F-4C3F-9498-4E6A056B0167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1800" b="1" dirty="0" smtClean="0"/>
            <a:t>- Resultado</a:t>
          </a:r>
          <a:endParaRPr lang="es-ES" sz="1800" b="1" dirty="0"/>
        </a:p>
      </dgm:t>
    </dgm:pt>
    <dgm:pt modelId="{195F7466-6E4D-46C5-BACA-E2887E0E4B0B}" type="sibTrans" cxnId="{53DE9B4C-C818-4B85-B09C-8A87101E4752}">
      <dgm:prSet/>
      <dgm:spPr/>
      <dgm:t>
        <a:bodyPr/>
        <a:lstStyle/>
        <a:p>
          <a:endParaRPr lang="es-ES"/>
        </a:p>
      </dgm:t>
    </dgm:pt>
    <dgm:pt modelId="{C49D3F58-AFC3-4171-8E8E-FE371593F6C5}" type="parTrans" cxnId="{53DE9B4C-C818-4B85-B09C-8A87101E4752}">
      <dgm:prSet/>
      <dgm:spPr/>
      <dgm:t>
        <a:bodyPr/>
        <a:lstStyle/>
        <a:p>
          <a:endParaRPr lang="es-ES"/>
        </a:p>
      </dgm:t>
    </dgm:pt>
    <dgm:pt modelId="{F29E7171-03DC-4D50-BFBA-915849128F54}">
      <dgm:prSet phldrT="[Texto]" custT="1"/>
      <dgm:spPr>
        <a:solidFill>
          <a:srgbClr val="3F5378"/>
        </a:solidFill>
      </dgm:spPr>
      <dgm:t>
        <a:bodyPr/>
        <a:lstStyle/>
        <a:p>
          <a:r>
            <a:rPr lang="es-ES" sz="1800" b="1" dirty="0" smtClean="0"/>
            <a:t>- Acción</a:t>
          </a:r>
          <a:endParaRPr lang="es-ES" sz="1800" b="1" dirty="0"/>
        </a:p>
      </dgm:t>
    </dgm:pt>
    <dgm:pt modelId="{6A9DE736-7F34-45F2-AD6D-B367EF1E6075}" type="sibTrans" cxnId="{C80F7857-C374-4A26-9707-CF3CC7D7161E}">
      <dgm:prSet/>
      <dgm:spPr/>
      <dgm:t>
        <a:bodyPr/>
        <a:lstStyle/>
        <a:p>
          <a:endParaRPr lang="es-ES"/>
        </a:p>
      </dgm:t>
    </dgm:pt>
    <dgm:pt modelId="{5DAD6D0D-1942-451C-95A9-BB39626A78DA}" type="parTrans" cxnId="{C80F7857-C374-4A26-9707-CF3CC7D7161E}">
      <dgm:prSet/>
      <dgm:spPr/>
      <dgm:t>
        <a:bodyPr/>
        <a:lstStyle/>
        <a:p>
          <a:endParaRPr lang="es-ES"/>
        </a:p>
      </dgm:t>
    </dgm:pt>
    <dgm:pt modelId="{A844FEAD-E879-4029-BCD2-04288B67D03C}">
      <dgm:prSet custT="1"/>
      <dgm:spPr/>
      <dgm:t>
        <a:bodyPr/>
        <a:lstStyle/>
        <a:p>
          <a:r>
            <a:rPr lang="es-ES" sz="1600" b="1" dirty="0" smtClean="0"/>
            <a:t>- Políticas</a:t>
          </a:r>
        </a:p>
      </dgm:t>
    </dgm:pt>
    <dgm:pt modelId="{AA444D18-5674-4853-990B-4A50CEF1E6AC}" type="parTrans" cxnId="{A020389E-25F9-4375-96E1-446AD4D9D17F}">
      <dgm:prSet/>
      <dgm:spPr/>
      <dgm:t>
        <a:bodyPr/>
        <a:lstStyle/>
        <a:p>
          <a:endParaRPr lang="es-ES"/>
        </a:p>
      </dgm:t>
    </dgm:pt>
    <dgm:pt modelId="{B53C6258-B74B-46C9-ACE6-FDC2533B9EBB}" type="sibTrans" cxnId="{A020389E-25F9-4375-96E1-446AD4D9D17F}">
      <dgm:prSet/>
      <dgm:spPr/>
      <dgm:t>
        <a:bodyPr/>
        <a:lstStyle/>
        <a:p>
          <a:endParaRPr lang="es-ES"/>
        </a:p>
      </dgm:t>
    </dgm:pt>
    <dgm:pt modelId="{D783852D-CB49-4A07-B832-C0B3CC24758C}">
      <dgm:prSet custT="1"/>
      <dgm:spPr/>
      <dgm:t>
        <a:bodyPr/>
        <a:lstStyle/>
        <a:p>
          <a:r>
            <a:rPr lang="es-ES" sz="1600" b="1" dirty="0" smtClean="0"/>
            <a:t>- Objetivos Estratégicos</a:t>
          </a:r>
        </a:p>
      </dgm:t>
    </dgm:pt>
    <dgm:pt modelId="{B69B1D49-10C0-414C-8320-C8042482E5F6}" type="parTrans" cxnId="{3CA03A5D-ABC2-4AC2-8D85-F8C003CF1EC7}">
      <dgm:prSet/>
      <dgm:spPr/>
      <dgm:t>
        <a:bodyPr/>
        <a:lstStyle/>
        <a:p>
          <a:endParaRPr lang="es-ES"/>
        </a:p>
      </dgm:t>
    </dgm:pt>
    <dgm:pt modelId="{8FBBF8DA-9B82-4164-9901-2D2004C9BCCA}" type="sibTrans" cxnId="{3CA03A5D-ABC2-4AC2-8D85-F8C003CF1EC7}">
      <dgm:prSet/>
      <dgm:spPr/>
      <dgm:t>
        <a:bodyPr/>
        <a:lstStyle/>
        <a:p>
          <a:endParaRPr lang="es-ES"/>
        </a:p>
      </dgm:t>
    </dgm:pt>
    <dgm:pt modelId="{0E3FA332-3656-454E-81CE-B727073899E1}">
      <dgm:prSet custT="1"/>
      <dgm:spPr/>
      <dgm:t>
        <a:bodyPr/>
        <a:lstStyle/>
        <a:p>
          <a:r>
            <a:rPr lang="es-ES" sz="1600" b="1" dirty="0" smtClean="0"/>
            <a:t>- Indicadores</a:t>
          </a:r>
        </a:p>
      </dgm:t>
    </dgm:pt>
    <dgm:pt modelId="{1AA7B2DB-ABD5-4EBE-8882-63CC5E0A2EDF}" type="parTrans" cxnId="{4549910F-367F-4ABB-9D05-337A20AFD2CA}">
      <dgm:prSet/>
      <dgm:spPr/>
      <dgm:t>
        <a:bodyPr/>
        <a:lstStyle/>
        <a:p>
          <a:endParaRPr lang="es-ES"/>
        </a:p>
      </dgm:t>
    </dgm:pt>
    <dgm:pt modelId="{7F354DD4-0C3A-45A1-8475-1B9482B86F3C}" type="sibTrans" cxnId="{4549910F-367F-4ABB-9D05-337A20AFD2CA}">
      <dgm:prSet/>
      <dgm:spPr/>
      <dgm:t>
        <a:bodyPr/>
        <a:lstStyle/>
        <a:p>
          <a:endParaRPr lang="es-ES"/>
        </a:p>
      </dgm:t>
    </dgm:pt>
    <dgm:pt modelId="{1F9703FC-EEF3-4582-A32F-70290CC1179D}">
      <dgm:prSet custT="1"/>
      <dgm:spPr/>
      <dgm:t>
        <a:bodyPr/>
        <a:lstStyle/>
        <a:p>
          <a:r>
            <a:rPr lang="es-ES" sz="1600" b="1" dirty="0" smtClean="0"/>
            <a:t>- Resultados  Esperados</a:t>
          </a:r>
        </a:p>
      </dgm:t>
    </dgm:pt>
    <dgm:pt modelId="{9EBEA08F-2B20-4900-AE1E-123167525E33}" type="parTrans" cxnId="{4CCB914C-3506-45CD-8E9D-B8D5380D645F}">
      <dgm:prSet/>
      <dgm:spPr/>
      <dgm:t>
        <a:bodyPr/>
        <a:lstStyle/>
        <a:p>
          <a:endParaRPr lang="es-ES"/>
        </a:p>
      </dgm:t>
    </dgm:pt>
    <dgm:pt modelId="{519B5F5B-8BCA-4A9F-BB32-1458FF35B932}" type="sibTrans" cxnId="{4CCB914C-3506-45CD-8E9D-B8D5380D645F}">
      <dgm:prSet/>
      <dgm:spPr/>
      <dgm:t>
        <a:bodyPr/>
        <a:lstStyle/>
        <a:p>
          <a:endParaRPr lang="es-ES"/>
        </a:p>
      </dgm:t>
    </dgm:pt>
    <dgm:pt modelId="{EEF2F377-3A3A-4500-9B0A-80AC833F8B7C}">
      <dgm:prSet custT="1"/>
      <dgm:spPr/>
      <dgm:t>
        <a:bodyPr/>
        <a:lstStyle/>
        <a:p>
          <a:endParaRPr lang="es-ES" sz="1200" b="1" dirty="0" smtClean="0"/>
        </a:p>
      </dgm:t>
    </dgm:pt>
    <dgm:pt modelId="{8EAFE7F0-1615-4B60-A2A3-56091B254E6E}" type="parTrans" cxnId="{CF87D9DA-4EE1-4446-83AC-1512DDB6A016}">
      <dgm:prSet/>
      <dgm:spPr/>
      <dgm:t>
        <a:bodyPr/>
        <a:lstStyle/>
        <a:p>
          <a:endParaRPr lang="es-ES"/>
        </a:p>
      </dgm:t>
    </dgm:pt>
    <dgm:pt modelId="{F50BE898-A243-4C70-B9B5-E1F3A0F903C5}" type="sibTrans" cxnId="{CF87D9DA-4EE1-4446-83AC-1512DDB6A016}">
      <dgm:prSet/>
      <dgm:spPr/>
      <dgm:t>
        <a:bodyPr/>
        <a:lstStyle/>
        <a:p>
          <a:endParaRPr lang="es-ES"/>
        </a:p>
      </dgm:t>
    </dgm:pt>
    <dgm:pt modelId="{CFFD40C6-6E65-43CD-80B8-119E49C71A0F}">
      <dgm:prSet custT="1"/>
      <dgm:spPr/>
      <dgm:t>
        <a:bodyPr/>
        <a:lstStyle/>
        <a:p>
          <a:r>
            <a:rPr lang="es-ES" sz="1600" b="1" dirty="0" smtClean="0"/>
            <a:t>- Metas Anuales</a:t>
          </a:r>
        </a:p>
      </dgm:t>
    </dgm:pt>
    <dgm:pt modelId="{C7FA8879-B593-475C-BD01-5F08ACB743F3}" type="parTrans" cxnId="{D23B1B92-274B-4753-A146-F01DE826C41C}">
      <dgm:prSet/>
      <dgm:spPr/>
      <dgm:t>
        <a:bodyPr/>
        <a:lstStyle/>
        <a:p>
          <a:endParaRPr lang="es-ES"/>
        </a:p>
      </dgm:t>
    </dgm:pt>
    <dgm:pt modelId="{F19C6C61-E4D2-4503-93B0-FC31C9B137C5}" type="sibTrans" cxnId="{D23B1B92-274B-4753-A146-F01DE826C41C}">
      <dgm:prSet/>
      <dgm:spPr/>
      <dgm:t>
        <a:bodyPr/>
        <a:lstStyle/>
        <a:p>
          <a:endParaRPr lang="es-ES"/>
        </a:p>
      </dgm:t>
    </dgm:pt>
    <dgm:pt modelId="{B0D76045-B76A-4D84-B996-E9A7D26EEBA2}">
      <dgm:prSet phldrT="[Texto]" custT="1"/>
      <dgm:spPr>
        <a:solidFill>
          <a:srgbClr val="3F5378"/>
        </a:solidFill>
      </dgm:spPr>
      <dgm:t>
        <a:bodyPr/>
        <a:lstStyle/>
        <a:p>
          <a:endParaRPr lang="es-ES" sz="1800" b="1" dirty="0"/>
        </a:p>
      </dgm:t>
    </dgm:pt>
    <dgm:pt modelId="{FC7B47F5-18F1-4579-9535-A0605ABC8EA8}" type="parTrans" cxnId="{B3F8A54A-0715-47C9-8276-8A812BCC22CB}">
      <dgm:prSet/>
      <dgm:spPr/>
      <dgm:t>
        <a:bodyPr/>
        <a:lstStyle/>
        <a:p>
          <a:endParaRPr lang="es-ES"/>
        </a:p>
      </dgm:t>
    </dgm:pt>
    <dgm:pt modelId="{DA7E7AFB-A6AA-42B7-AE1A-D063E869FEAA}" type="sibTrans" cxnId="{B3F8A54A-0715-47C9-8276-8A812BCC22CB}">
      <dgm:prSet/>
      <dgm:spPr/>
      <dgm:t>
        <a:bodyPr/>
        <a:lstStyle/>
        <a:p>
          <a:endParaRPr lang="es-ES"/>
        </a:p>
      </dgm:t>
    </dgm:pt>
    <dgm:pt modelId="{21495AAD-6A7E-42FA-AFEC-9DA7405D1E3A}" type="pres">
      <dgm:prSet presAssocID="{65BBCFF4-3B2A-4C23-89C8-527E03ED234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4F7178-7C08-4DD5-80FB-6CC607950A82}" type="pres">
      <dgm:prSet presAssocID="{0B8D996E-58A5-47EA-ADE0-42A98854799A}" presName="compositeNode" presStyleCnt="0">
        <dgm:presLayoutVars>
          <dgm:bulletEnabled val="1"/>
        </dgm:presLayoutVars>
      </dgm:prSet>
      <dgm:spPr/>
    </dgm:pt>
    <dgm:pt modelId="{65414C05-EBB2-41A2-8565-09DA8964CD4E}" type="pres">
      <dgm:prSet presAssocID="{0B8D996E-58A5-47EA-ADE0-42A98854799A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S"/>
        </a:p>
      </dgm:t>
    </dgm:pt>
    <dgm:pt modelId="{33455853-E988-4D79-AAEA-0AB95F5A2FCC}" type="pres">
      <dgm:prSet presAssocID="{0B8D996E-58A5-47EA-ADE0-42A98854799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E6ED7-86AC-4968-ABFF-B4A1B43524F9}" type="pres">
      <dgm:prSet presAssocID="{0B8D996E-58A5-47EA-ADE0-42A98854799A}" presName="parentNode" presStyleLbl="revTx" presStyleIdx="0" presStyleCnt="2" custAng="5400000" custScaleY="52678" custLinFactX="125780" custLinFactNeighborX="200000" custLinFactNeighborY="-5468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D9D9F-5B77-4232-ACCA-9B6BCFA54608}" type="pres">
      <dgm:prSet presAssocID="{7A56F68A-5B4F-4029-93F9-BEC32DEEA219}" presName="sibTrans" presStyleCnt="0"/>
      <dgm:spPr/>
    </dgm:pt>
    <dgm:pt modelId="{7D0A8043-E04B-48D5-9917-E61708AC3401}" type="pres">
      <dgm:prSet presAssocID="{72E873DF-196E-43C2-92A0-3E27E54CA379}" presName="compositeNode" presStyleCnt="0">
        <dgm:presLayoutVars>
          <dgm:bulletEnabled val="1"/>
        </dgm:presLayoutVars>
      </dgm:prSet>
      <dgm:spPr/>
    </dgm:pt>
    <dgm:pt modelId="{DE4885CD-3E46-4E4D-9843-9B3C3A37C971}" type="pres">
      <dgm:prSet presAssocID="{72E873DF-196E-43C2-92A0-3E27E54CA379}" presName="image" presStyleLbl="fgImgPlace1" presStyleIdx="1" presStyleCnt="2" custLinFactNeighborX="-7582" custLinFactNeighborY="-277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"/>
        </a:p>
      </dgm:t>
    </dgm:pt>
    <dgm:pt modelId="{3DA72AF0-83DD-4F1C-AB29-A1B9E8DD4619}" type="pres">
      <dgm:prSet presAssocID="{72E873DF-196E-43C2-92A0-3E27E54CA379}" presName="childNode" presStyleLbl="node1" presStyleIdx="1" presStyleCnt="2" custLinFactNeighborX="-5300" custLinFactNeighborY="-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73E0DB-8CFD-4BCA-B93A-34C89F9EA592}" type="pres">
      <dgm:prSet presAssocID="{72E873DF-196E-43C2-92A0-3E27E54CA379}" presName="parentNode" presStyleLbl="revTx" presStyleIdx="1" presStyleCnt="2" custAng="5400000" custScaleY="58623" custLinFactX="130538" custLinFactNeighborX="200000" custLinFactNeighborY="-5673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B9752E-E173-4F9B-B0D5-C385F7D8EF9D}" srcId="{72E873DF-196E-43C2-92A0-3E27E54CA379}" destId="{F7F4B4CE-BCB9-4D6E-A0E0-18CB8EDC4267}" srcOrd="7" destOrd="0" parTransId="{0DEE8A5D-6F87-4D85-B0A0-0CC52FBAF90C}" sibTransId="{D3BCF107-E93F-49C5-A0E9-4CB90B1414BB}"/>
    <dgm:cxn modelId="{3128B451-254E-4111-B941-D60CA0F835DC}" srcId="{72E873DF-196E-43C2-92A0-3E27E54CA379}" destId="{265D791F-6E8F-4AB2-82E6-CF24343A2BE0}" srcOrd="0" destOrd="0" parTransId="{16CA5B83-A7F7-4A50-955A-B263F43A930D}" sibTransId="{D05472BC-25ED-4132-8ADB-52E168DD6829}"/>
    <dgm:cxn modelId="{87F3C9A0-15E6-4F15-BC6D-FAD428A4B53B}" type="presOf" srcId="{0E3FA332-3656-454E-81CE-B727073899E1}" destId="{3DA72AF0-83DD-4F1C-AB29-A1B9E8DD4619}" srcOrd="0" destOrd="9" presId="urn:microsoft.com/office/officeart/2005/8/layout/hList2"/>
    <dgm:cxn modelId="{5AA26D34-7A98-474D-A878-8464E59F2391}" srcId="{B9544C51-9E3A-4272-B005-F81BECDE15A4}" destId="{5ED70270-5ADF-42C3-B6C5-F664DA6CBAC2}" srcOrd="0" destOrd="0" parTransId="{61C76FC3-2D83-4331-AA57-E14AA3EF0597}" sibTransId="{67E444B4-3CAC-40B6-8895-B5F45638E4BB}"/>
    <dgm:cxn modelId="{94A44815-B9A4-4DE5-930E-39BB62540C07}" srcId="{0B8D996E-58A5-47EA-ADE0-42A98854799A}" destId="{0C769049-A189-4446-9A00-C03FC9379C72}" srcOrd="5" destOrd="0" parTransId="{1744C96F-1C45-4227-BB91-4AA41E5FDF6A}" sibTransId="{0EDC386A-77BF-4C98-A131-60E376E506E0}"/>
    <dgm:cxn modelId="{156E7C1C-BC01-4C61-9508-C6B4852400A7}" srcId="{0C769049-A189-4446-9A00-C03FC9379C72}" destId="{BA06E6ED-A966-4DCC-9B86-771AFC4DE9CB}" srcOrd="1" destOrd="0" parTransId="{99FDCD1A-A52D-4C84-8B58-AC9A2261C00C}" sibTransId="{305F8737-F47D-4A02-98F7-C6D645E86ADA}"/>
    <dgm:cxn modelId="{72A54271-0A92-487E-BC77-41BFF6EE501C}" srcId="{65BBCFF4-3B2A-4C23-89C8-527E03ED2349}" destId="{0B8D996E-58A5-47EA-ADE0-42A98854799A}" srcOrd="0" destOrd="0" parTransId="{3399BFE9-9C0B-47A4-ABAD-46B9297E295E}" sibTransId="{7A56F68A-5B4F-4029-93F9-BEC32DEEA219}"/>
    <dgm:cxn modelId="{3CA03A5D-ABC2-4AC2-8D85-F8C003CF1EC7}" srcId="{B9544C51-9E3A-4272-B005-F81BECDE15A4}" destId="{D783852D-CB49-4A07-B832-C0B3CC24758C}" srcOrd="2" destOrd="0" parTransId="{B69B1D49-10C0-414C-8320-C8042482E5F6}" sibTransId="{8FBBF8DA-9B82-4164-9901-2D2004C9BCCA}"/>
    <dgm:cxn modelId="{C07FE964-5441-453F-8259-7DC1793CC8A3}" type="presOf" srcId="{4E59FABD-F0D5-45D8-825B-34F5B1DD7DEF}" destId="{33455853-E988-4D79-AAEA-0AB95F5A2FCC}" srcOrd="0" destOrd="2" presId="urn:microsoft.com/office/officeart/2005/8/layout/hList2"/>
    <dgm:cxn modelId="{D3A9BDD5-2914-4183-B0BB-60B7DACD9F36}" srcId="{0B8D996E-58A5-47EA-ADE0-42A98854799A}" destId="{3E55E34C-A778-41CF-8FAA-951DB3ABFF70}" srcOrd="1" destOrd="0" parTransId="{E7DC8D61-0CF7-4AC4-978A-965D632F2EFF}" sibTransId="{2E7C2C2F-ED51-4A54-B607-CF55AE118C53}"/>
    <dgm:cxn modelId="{82F87A18-0180-4F6A-89DB-168D19AB0D1C}" srcId="{72E873DF-196E-43C2-92A0-3E27E54CA379}" destId="{474D4869-549D-47D7-803F-EACDAE6CE658}" srcOrd="4" destOrd="0" parTransId="{030723D9-1DAE-44E1-8494-855357D3FEC6}" sibTransId="{DD1BBED4-F7F5-416C-BBFD-20BE2980555B}"/>
    <dgm:cxn modelId="{A628E905-300B-4158-86C9-65CCD400A472}" srcId="{65BBCFF4-3B2A-4C23-89C8-527E03ED2349}" destId="{72E873DF-196E-43C2-92A0-3E27E54CA379}" srcOrd="1" destOrd="0" parTransId="{D8E4BE88-0E98-43AA-9095-990DCB769DA3}" sibTransId="{DF426A3F-A761-4E6A-8543-AF6B9A104573}"/>
    <dgm:cxn modelId="{E0693160-0902-42CA-B25B-30D0AB1C93A0}" type="presOf" srcId="{BA06E6ED-A966-4DCC-9B86-771AFC4DE9CB}" destId="{33455853-E988-4D79-AAEA-0AB95F5A2FCC}" srcOrd="0" destOrd="7" presId="urn:microsoft.com/office/officeart/2005/8/layout/hList2"/>
    <dgm:cxn modelId="{6E02602A-7EA3-43C3-A27F-D8AA27A38FF0}" type="presOf" srcId="{B0D76045-B76A-4D84-B996-E9A7D26EEBA2}" destId="{3DA72AF0-83DD-4F1C-AB29-A1B9E8DD4619}" srcOrd="0" destOrd="3" presId="urn:microsoft.com/office/officeart/2005/8/layout/hList2"/>
    <dgm:cxn modelId="{DA7CA32D-A8E4-4282-AEC6-34168AADFEDA}" type="presOf" srcId="{CFFD40C6-6E65-43CD-80B8-119E49C71A0F}" destId="{3DA72AF0-83DD-4F1C-AB29-A1B9E8DD4619}" srcOrd="0" destOrd="11" presId="urn:microsoft.com/office/officeart/2005/8/layout/hList2"/>
    <dgm:cxn modelId="{F26D440F-FC52-47CA-AFE2-9D713E6A970B}" srcId="{0C769049-A189-4446-9A00-C03FC9379C72}" destId="{DF9C3B53-DB47-4D69-8D0B-946D518A5752}" srcOrd="0" destOrd="0" parTransId="{77233E69-C9F9-4909-8C79-BF8A89DAC7B1}" sibTransId="{BB667B1C-0437-43BD-A65E-CD8018FDAD3D}"/>
    <dgm:cxn modelId="{1A3F2031-6B8D-4D25-B623-2F7240458260}" type="presOf" srcId="{B706C528-DF6F-4C3F-9498-4E6A056B0167}" destId="{33455853-E988-4D79-AAEA-0AB95F5A2FCC}" srcOrd="0" destOrd="8" presId="urn:microsoft.com/office/officeart/2005/8/layout/hList2"/>
    <dgm:cxn modelId="{A6C9CFE6-D929-46B9-A4C3-E2A0589E5296}" srcId="{0B8D996E-58A5-47EA-ADE0-42A98854799A}" destId="{3CAB1C86-A00F-4511-B1E4-F49873B2A647}" srcOrd="3" destOrd="0" parTransId="{E9C035A3-F0E7-47D3-9937-51A2C82EEDA6}" sibTransId="{C4264406-C990-4888-9686-3F2F8A880D0C}"/>
    <dgm:cxn modelId="{780FB409-5C2B-4A05-84B0-B9B7EE3388A4}" type="presOf" srcId="{D783852D-CB49-4A07-B832-C0B3CC24758C}" destId="{3DA72AF0-83DD-4F1C-AB29-A1B9E8DD4619}" srcOrd="0" destOrd="8" presId="urn:microsoft.com/office/officeart/2005/8/layout/hList2"/>
    <dgm:cxn modelId="{E79C18EC-2686-400A-9FCB-E9AD3E537734}" type="presOf" srcId="{474D4869-549D-47D7-803F-EACDAE6CE658}" destId="{3DA72AF0-83DD-4F1C-AB29-A1B9E8DD4619}" srcOrd="0" destOrd="4" presId="urn:microsoft.com/office/officeart/2005/8/layout/hList2"/>
    <dgm:cxn modelId="{76AB52AF-5278-4E54-8B50-7CEB5404AB9D}" type="presOf" srcId="{2803453B-0BD1-4291-9D03-40233AF498FF}" destId="{3DA72AF0-83DD-4F1C-AB29-A1B9E8DD4619}" srcOrd="0" destOrd="1" presId="urn:microsoft.com/office/officeart/2005/8/layout/hList2"/>
    <dgm:cxn modelId="{C80F7857-C374-4A26-9707-CF3CC7D7161E}" srcId="{0C769049-A189-4446-9A00-C03FC9379C72}" destId="{F29E7171-03DC-4D50-BFBA-915849128F54}" srcOrd="3" destOrd="0" parTransId="{5DAD6D0D-1942-451C-95A9-BB39626A78DA}" sibTransId="{6A9DE736-7F34-45F2-AD6D-B367EF1E6075}"/>
    <dgm:cxn modelId="{850141BE-160B-4EAA-B761-71D1FF3C8AF5}" srcId="{72E873DF-196E-43C2-92A0-3E27E54CA379}" destId="{B9544C51-9E3A-4272-B005-F81BECDE15A4}" srcOrd="5" destOrd="0" parTransId="{275F34F7-281C-4823-AB87-2D8BC0A64642}" sibTransId="{A5FE1992-6F8A-4782-A053-9378B0DF2B37}"/>
    <dgm:cxn modelId="{FC9ACD3A-0249-4793-837F-4F2FBD593E59}" srcId="{0B8D996E-58A5-47EA-ADE0-42A98854799A}" destId="{116048EC-780B-478F-8860-116EE7DA04E4}" srcOrd="4" destOrd="0" parTransId="{7CCE4699-3118-4148-869F-011EAC34B89D}" sibTransId="{ADE79997-F47B-49EB-A9F6-35C6E266A2E3}"/>
    <dgm:cxn modelId="{18697405-FBED-4CA8-868A-8197BC50FAF3}" type="presOf" srcId="{65BBCFF4-3B2A-4C23-89C8-527E03ED2349}" destId="{21495AAD-6A7E-42FA-AFEC-9DA7405D1E3A}" srcOrd="0" destOrd="0" presId="urn:microsoft.com/office/officeart/2005/8/layout/hList2"/>
    <dgm:cxn modelId="{BF5D1B10-F3DD-4040-B37A-789A026DE630}" type="presOf" srcId="{F7F4B4CE-BCB9-4D6E-A0E0-18CB8EDC4267}" destId="{3DA72AF0-83DD-4F1C-AB29-A1B9E8DD4619}" srcOrd="0" destOrd="13" presId="urn:microsoft.com/office/officeart/2005/8/layout/hList2"/>
    <dgm:cxn modelId="{AE874158-E74F-4646-9CAE-A72FA1D10968}" type="presOf" srcId="{3CAB1C86-A00F-4511-B1E4-F49873B2A647}" destId="{33455853-E988-4D79-AAEA-0AB95F5A2FCC}" srcOrd="0" destOrd="3" presId="urn:microsoft.com/office/officeart/2005/8/layout/hList2"/>
    <dgm:cxn modelId="{C3A379AB-0B77-4357-83D2-723C8D0D0953}" type="presOf" srcId="{3E55E34C-A778-41CF-8FAA-951DB3ABFF70}" destId="{33455853-E988-4D79-AAEA-0AB95F5A2FCC}" srcOrd="0" destOrd="1" presId="urn:microsoft.com/office/officeart/2005/8/layout/hList2"/>
    <dgm:cxn modelId="{289F40B1-032F-46C2-BFAB-3CF4EE1DD0D1}" type="presOf" srcId="{1F9703FC-EEF3-4582-A32F-70290CC1179D}" destId="{3DA72AF0-83DD-4F1C-AB29-A1B9E8DD4619}" srcOrd="0" destOrd="10" presId="urn:microsoft.com/office/officeart/2005/8/layout/hList2"/>
    <dgm:cxn modelId="{B27F565C-3CF9-40FB-BD6C-6AF566C11203}" type="presOf" srcId="{928BEE08-D072-4401-B792-75D402653D71}" destId="{3DA72AF0-83DD-4F1C-AB29-A1B9E8DD4619}" srcOrd="0" destOrd="2" presId="urn:microsoft.com/office/officeart/2005/8/layout/hList2"/>
    <dgm:cxn modelId="{4CCB914C-3506-45CD-8E9D-B8D5380D645F}" srcId="{B9544C51-9E3A-4272-B005-F81BECDE15A4}" destId="{1F9703FC-EEF3-4582-A32F-70290CC1179D}" srcOrd="4" destOrd="0" parTransId="{9EBEA08F-2B20-4900-AE1E-123167525E33}" sibTransId="{519B5F5B-8BCA-4A9F-BB32-1458FF35B932}"/>
    <dgm:cxn modelId="{E761ECBF-256D-4ED0-B3D7-CD2AA052FC3D}" type="presOf" srcId="{116048EC-780B-478F-8860-116EE7DA04E4}" destId="{33455853-E988-4D79-AAEA-0AB95F5A2FCC}" srcOrd="0" destOrd="4" presId="urn:microsoft.com/office/officeart/2005/8/layout/hList2"/>
    <dgm:cxn modelId="{49A1087D-E2AE-4662-980D-E65FA31E1BF7}" type="presOf" srcId="{5ED70270-5ADF-42C3-B6C5-F664DA6CBAC2}" destId="{3DA72AF0-83DD-4F1C-AB29-A1B9E8DD4619}" srcOrd="0" destOrd="6" presId="urn:microsoft.com/office/officeart/2005/8/layout/hList2"/>
    <dgm:cxn modelId="{53DE9B4C-C818-4B85-B09C-8A87101E4752}" srcId="{0C769049-A189-4446-9A00-C03FC9379C72}" destId="{B706C528-DF6F-4C3F-9498-4E6A056B0167}" srcOrd="2" destOrd="0" parTransId="{C49D3F58-AFC3-4171-8E8E-FE371593F6C5}" sibTransId="{195F7466-6E4D-46C5-BACA-E2887E0E4B0B}"/>
    <dgm:cxn modelId="{B3F8A54A-0715-47C9-8276-8A812BCC22CB}" srcId="{72E873DF-196E-43C2-92A0-3E27E54CA379}" destId="{B0D76045-B76A-4D84-B996-E9A7D26EEBA2}" srcOrd="3" destOrd="0" parTransId="{FC7B47F5-18F1-4579-9535-A0605ABC8EA8}" sibTransId="{DA7E7AFB-A6AA-42B7-AE1A-D063E869FEAA}"/>
    <dgm:cxn modelId="{B0B8EF6B-8B68-40BB-94F2-77358730AB1F}" srcId="{0B8D996E-58A5-47EA-ADE0-42A98854799A}" destId="{553D4041-F5C3-4C36-BA30-46F05909024D}" srcOrd="0" destOrd="0" parTransId="{10C83461-5ABA-424B-83B5-394D5F25C0B9}" sibTransId="{4E87126D-0BE9-4A8A-ADC1-9D24AC2BE6C2}"/>
    <dgm:cxn modelId="{08168536-B1AE-4F04-8E1C-FA64333D040D}" srcId="{0B8D996E-58A5-47EA-ADE0-42A98854799A}" destId="{4E59FABD-F0D5-45D8-825B-34F5B1DD7DEF}" srcOrd="2" destOrd="0" parTransId="{D2CB2B47-AE94-4C77-8748-552A6F5490C6}" sibTransId="{11712536-908A-476A-A4D3-802844A54C6D}"/>
    <dgm:cxn modelId="{0BA33224-D27C-46E3-8773-22B278B44A3D}" srcId="{72E873DF-196E-43C2-92A0-3E27E54CA379}" destId="{2803453B-0BD1-4291-9D03-40233AF498FF}" srcOrd="1" destOrd="0" parTransId="{2E85A004-D801-4AB1-B1FB-170B7A8DEF04}" sibTransId="{3E26A312-87EE-418C-B9D0-E0D8432AF23E}"/>
    <dgm:cxn modelId="{DFCFE174-4E47-44F9-B204-8E5BB6C4FC1F}" type="presOf" srcId="{DF9C3B53-DB47-4D69-8D0B-946D518A5752}" destId="{33455853-E988-4D79-AAEA-0AB95F5A2FCC}" srcOrd="0" destOrd="6" presId="urn:microsoft.com/office/officeart/2005/8/layout/hList2"/>
    <dgm:cxn modelId="{70AD4172-18F9-4FB0-B6B1-25FBBCB3D69E}" type="presOf" srcId="{EEF2F377-3A3A-4500-9B0A-80AC833F8B7C}" destId="{3DA72AF0-83DD-4F1C-AB29-A1B9E8DD4619}" srcOrd="0" destOrd="12" presId="urn:microsoft.com/office/officeart/2005/8/layout/hList2"/>
    <dgm:cxn modelId="{A4A98137-4A03-44CD-8FD5-64C6F593056C}" type="presOf" srcId="{553D4041-F5C3-4C36-BA30-46F05909024D}" destId="{33455853-E988-4D79-AAEA-0AB95F5A2FCC}" srcOrd="0" destOrd="0" presId="urn:microsoft.com/office/officeart/2005/8/layout/hList2"/>
    <dgm:cxn modelId="{B0455ED0-BB44-4C5F-B348-D119509677CB}" type="presOf" srcId="{72E873DF-196E-43C2-92A0-3E27E54CA379}" destId="{0073E0DB-8CFD-4BCA-B93A-34C89F9EA592}" srcOrd="0" destOrd="0" presId="urn:microsoft.com/office/officeart/2005/8/layout/hList2"/>
    <dgm:cxn modelId="{BD1F7646-8A34-49C1-9F2C-11E8D039ABCE}" type="presOf" srcId="{0C769049-A189-4446-9A00-C03FC9379C72}" destId="{33455853-E988-4D79-AAEA-0AB95F5A2FCC}" srcOrd="0" destOrd="5" presId="urn:microsoft.com/office/officeart/2005/8/layout/hList2"/>
    <dgm:cxn modelId="{F8F0C55B-8845-4996-9C56-78D5C684FC46}" type="presOf" srcId="{B9544C51-9E3A-4272-B005-F81BECDE15A4}" destId="{3DA72AF0-83DD-4F1C-AB29-A1B9E8DD4619}" srcOrd="0" destOrd="5" presId="urn:microsoft.com/office/officeart/2005/8/layout/hList2"/>
    <dgm:cxn modelId="{1ED4EFAD-E58C-4144-9421-EA1F68FC897B}" type="presOf" srcId="{A844FEAD-E879-4029-BCD2-04288B67D03C}" destId="{3DA72AF0-83DD-4F1C-AB29-A1B9E8DD4619}" srcOrd="0" destOrd="7" presId="urn:microsoft.com/office/officeart/2005/8/layout/hList2"/>
    <dgm:cxn modelId="{A020389E-25F9-4375-96E1-446AD4D9D17F}" srcId="{B9544C51-9E3A-4272-B005-F81BECDE15A4}" destId="{A844FEAD-E879-4029-BCD2-04288B67D03C}" srcOrd="1" destOrd="0" parTransId="{AA444D18-5674-4853-990B-4A50CEF1E6AC}" sibTransId="{B53C6258-B74B-46C9-ACE6-FDC2533B9EBB}"/>
    <dgm:cxn modelId="{DF3CC6F2-F030-48CF-9047-163A3A663E74}" type="presOf" srcId="{265D791F-6E8F-4AB2-82E6-CF24343A2BE0}" destId="{3DA72AF0-83DD-4F1C-AB29-A1B9E8DD4619}" srcOrd="0" destOrd="0" presId="urn:microsoft.com/office/officeart/2005/8/layout/hList2"/>
    <dgm:cxn modelId="{4549910F-367F-4ABB-9D05-337A20AFD2CA}" srcId="{B9544C51-9E3A-4272-B005-F81BECDE15A4}" destId="{0E3FA332-3656-454E-81CE-B727073899E1}" srcOrd="3" destOrd="0" parTransId="{1AA7B2DB-ABD5-4EBE-8882-63CC5E0A2EDF}" sibTransId="{7F354DD4-0C3A-45A1-8475-1B9482B86F3C}"/>
    <dgm:cxn modelId="{AC64CA1F-7659-4221-A01F-75A9AF09AD5F}" srcId="{72E873DF-196E-43C2-92A0-3E27E54CA379}" destId="{928BEE08-D072-4401-B792-75D402653D71}" srcOrd="2" destOrd="0" parTransId="{33C64AA3-0893-4B86-8ECA-28E5D178D15E}" sibTransId="{7D7C3A3F-0427-4344-A74C-848292F759B8}"/>
    <dgm:cxn modelId="{E325E83A-D82F-44B6-9AA5-4CBCA85B13A5}" type="presOf" srcId="{F29E7171-03DC-4D50-BFBA-915849128F54}" destId="{33455853-E988-4D79-AAEA-0AB95F5A2FCC}" srcOrd="0" destOrd="9" presId="urn:microsoft.com/office/officeart/2005/8/layout/hList2"/>
    <dgm:cxn modelId="{CF87D9DA-4EE1-4446-83AC-1512DDB6A016}" srcId="{72E873DF-196E-43C2-92A0-3E27E54CA379}" destId="{EEF2F377-3A3A-4500-9B0A-80AC833F8B7C}" srcOrd="6" destOrd="0" parTransId="{8EAFE7F0-1615-4B60-A2A3-56091B254E6E}" sibTransId="{F50BE898-A243-4C70-B9B5-E1F3A0F903C5}"/>
    <dgm:cxn modelId="{350444A6-6B40-4B2D-9F7F-B710ADD09C25}" type="presOf" srcId="{0B8D996E-58A5-47EA-ADE0-42A98854799A}" destId="{C4BE6ED7-86AC-4968-ABFF-B4A1B43524F9}" srcOrd="0" destOrd="0" presId="urn:microsoft.com/office/officeart/2005/8/layout/hList2"/>
    <dgm:cxn modelId="{D23B1B92-274B-4753-A146-F01DE826C41C}" srcId="{B9544C51-9E3A-4272-B005-F81BECDE15A4}" destId="{CFFD40C6-6E65-43CD-80B8-119E49C71A0F}" srcOrd="5" destOrd="0" parTransId="{C7FA8879-B593-475C-BD01-5F08ACB743F3}" sibTransId="{F19C6C61-E4D2-4503-93B0-FC31C9B137C5}"/>
    <dgm:cxn modelId="{D67F8376-3FCF-441A-8123-7F354BD4FAEC}" type="presParOf" srcId="{21495AAD-6A7E-42FA-AFEC-9DA7405D1E3A}" destId="{FF4F7178-7C08-4DD5-80FB-6CC607950A82}" srcOrd="0" destOrd="0" presId="urn:microsoft.com/office/officeart/2005/8/layout/hList2"/>
    <dgm:cxn modelId="{F5A54AF7-4665-491F-A710-A2A517D4B27E}" type="presParOf" srcId="{FF4F7178-7C08-4DD5-80FB-6CC607950A82}" destId="{65414C05-EBB2-41A2-8565-09DA8964CD4E}" srcOrd="0" destOrd="0" presId="urn:microsoft.com/office/officeart/2005/8/layout/hList2"/>
    <dgm:cxn modelId="{B507EDA6-7ACD-4ED9-A867-8187528BBD5B}" type="presParOf" srcId="{FF4F7178-7C08-4DD5-80FB-6CC607950A82}" destId="{33455853-E988-4D79-AAEA-0AB95F5A2FCC}" srcOrd="1" destOrd="0" presId="urn:microsoft.com/office/officeart/2005/8/layout/hList2"/>
    <dgm:cxn modelId="{1D6CE3BE-EFC0-4E81-9921-F3F83516AC73}" type="presParOf" srcId="{FF4F7178-7C08-4DD5-80FB-6CC607950A82}" destId="{C4BE6ED7-86AC-4968-ABFF-B4A1B43524F9}" srcOrd="2" destOrd="0" presId="urn:microsoft.com/office/officeart/2005/8/layout/hList2"/>
    <dgm:cxn modelId="{97F9572E-108B-4A3C-96F5-7970C8B5E738}" type="presParOf" srcId="{21495AAD-6A7E-42FA-AFEC-9DA7405D1E3A}" destId="{0DAD9D9F-5B77-4232-ACCA-9B6BCFA54608}" srcOrd="1" destOrd="0" presId="urn:microsoft.com/office/officeart/2005/8/layout/hList2"/>
    <dgm:cxn modelId="{F8628515-EAA6-4888-9ED2-EC69E292E40B}" type="presParOf" srcId="{21495AAD-6A7E-42FA-AFEC-9DA7405D1E3A}" destId="{7D0A8043-E04B-48D5-9917-E61708AC3401}" srcOrd="2" destOrd="0" presId="urn:microsoft.com/office/officeart/2005/8/layout/hList2"/>
    <dgm:cxn modelId="{B17649BD-25A0-4EC2-9911-874EAAE84156}" type="presParOf" srcId="{7D0A8043-E04B-48D5-9917-E61708AC3401}" destId="{DE4885CD-3E46-4E4D-9843-9B3C3A37C971}" srcOrd="0" destOrd="0" presId="urn:microsoft.com/office/officeart/2005/8/layout/hList2"/>
    <dgm:cxn modelId="{281964AA-DF24-4C88-BD2C-430FFD0B8FE9}" type="presParOf" srcId="{7D0A8043-E04B-48D5-9917-E61708AC3401}" destId="{3DA72AF0-83DD-4F1C-AB29-A1B9E8DD4619}" srcOrd="1" destOrd="0" presId="urn:microsoft.com/office/officeart/2005/8/layout/hList2"/>
    <dgm:cxn modelId="{5734D43F-ABDC-4A09-90C9-B8E31BAEF992}" type="presParOf" srcId="{7D0A8043-E04B-48D5-9917-E61708AC3401}" destId="{0073E0DB-8CFD-4BCA-B93A-34C89F9EA59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2D15B7-407C-40AA-9C0C-F5ACC565207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FEEFABB-331C-464B-8A63-A588F7A1D03E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sz="2000" dirty="0" smtClean="0">
              <a:solidFill>
                <a:srgbClr val="FFFF00"/>
              </a:solidFill>
            </a:rPr>
            <a:t>Concertación y compatibilización de Resultados y Metas </a:t>
          </a:r>
          <a:r>
            <a:rPr lang="es-MX" sz="2000" dirty="0" smtClean="0"/>
            <a:t>entre los Planes Universitarios y el Plan del gobierno.</a:t>
          </a:r>
          <a:endParaRPr lang="es-ES" sz="2000" dirty="0"/>
        </a:p>
      </dgm:t>
    </dgm:pt>
    <dgm:pt modelId="{DA899E28-64B6-4D0E-9F5B-528EB0377362}" type="parTrans" cxnId="{8124E2B9-886F-4CDC-BE0A-AD073DF48C25}">
      <dgm:prSet/>
      <dgm:spPr/>
      <dgm:t>
        <a:bodyPr/>
        <a:lstStyle/>
        <a:p>
          <a:endParaRPr lang="es-ES"/>
        </a:p>
      </dgm:t>
    </dgm:pt>
    <dgm:pt modelId="{3D621492-5077-4656-A041-FA2AB549BFCF}" type="sibTrans" cxnId="{8124E2B9-886F-4CDC-BE0A-AD073DF48C25}">
      <dgm:prSet/>
      <dgm:spPr/>
      <dgm:t>
        <a:bodyPr/>
        <a:lstStyle/>
        <a:p>
          <a:endParaRPr lang="es-ES"/>
        </a:p>
      </dgm:t>
    </dgm:pt>
    <dgm:pt modelId="{674BB85E-E276-40E1-81D7-E367188373D4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2000" dirty="0" smtClean="0">
              <a:solidFill>
                <a:srgbClr val="FFFF00"/>
              </a:solidFill>
            </a:rPr>
            <a:t>Consenso sobre los mejores resultados </a:t>
          </a:r>
          <a:r>
            <a:rPr lang="es-MX" sz="2000" dirty="0" smtClean="0">
              <a:solidFill>
                <a:schemeClr val="bg1"/>
              </a:solidFill>
            </a:rPr>
            <a:t>de las Universidades </a:t>
          </a:r>
          <a:r>
            <a:rPr lang="es-MX" sz="2000" dirty="0" smtClean="0"/>
            <a:t>para el </a:t>
          </a:r>
          <a:r>
            <a:rPr lang="es-MX" sz="2000" dirty="0" smtClean="0">
              <a:solidFill>
                <a:srgbClr val="FFFF00"/>
              </a:solidFill>
            </a:rPr>
            <a:t>Desarrollo Nacional</a:t>
          </a:r>
          <a:r>
            <a:rPr lang="es-MX" sz="2000" dirty="0" smtClean="0"/>
            <a:t>.</a:t>
          </a:r>
          <a:endParaRPr lang="es-ES" sz="2000" dirty="0"/>
        </a:p>
      </dgm:t>
    </dgm:pt>
    <dgm:pt modelId="{1EACC6A6-A75D-4395-B188-969911547131}" type="parTrans" cxnId="{6E21092B-1E77-4765-9C36-61891B929107}">
      <dgm:prSet/>
      <dgm:spPr/>
      <dgm:t>
        <a:bodyPr/>
        <a:lstStyle/>
        <a:p>
          <a:endParaRPr lang="es-ES"/>
        </a:p>
      </dgm:t>
    </dgm:pt>
    <dgm:pt modelId="{60BB9AAD-2D81-4617-BA04-BEC31ABDC73F}" type="sibTrans" cxnId="{6E21092B-1E77-4765-9C36-61891B929107}">
      <dgm:prSet/>
      <dgm:spPr/>
      <dgm:t>
        <a:bodyPr/>
        <a:lstStyle/>
        <a:p>
          <a:endParaRPr lang="es-ES"/>
        </a:p>
      </dgm:t>
    </dgm:pt>
    <dgm:pt modelId="{112262BE-B77C-49E4-8C8C-88DE1E02EC00}">
      <dgm:prSet phldrT="[Texto]" custT="1"/>
      <dgm:spPr>
        <a:solidFill>
          <a:srgbClr val="3F537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sz="2000" dirty="0" smtClean="0"/>
            <a:t>Incorporación del Plan de Desarrollo Universitario a</a:t>
          </a:r>
          <a:r>
            <a:rPr lang="es-MX" sz="2000" dirty="0" smtClean="0">
              <a:solidFill>
                <a:srgbClr val="FFFF00"/>
              </a:solidFill>
            </a:rPr>
            <a:t>l Plan de Gobierno.</a:t>
          </a:r>
          <a:endParaRPr lang="es-ES" sz="2000" dirty="0"/>
        </a:p>
      </dgm:t>
    </dgm:pt>
    <dgm:pt modelId="{1AF452D2-BB0A-4870-A392-C2532C5F85CE}" type="parTrans" cxnId="{78F5D0D2-DB60-498C-9EDD-652099E4E326}">
      <dgm:prSet/>
      <dgm:spPr/>
      <dgm:t>
        <a:bodyPr/>
        <a:lstStyle/>
        <a:p>
          <a:endParaRPr lang="es-ES"/>
        </a:p>
      </dgm:t>
    </dgm:pt>
    <dgm:pt modelId="{7030E926-EFC4-40FF-89E2-CDD35F0E7EF6}" type="sibTrans" cxnId="{78F5D0D2-DB60-498C-9EDD-652099E4E326}">
      <dgm:prSet/>
      <dgm:spPr/>
      <dgm:t>
        <a:bodyPr/>
        <a:lstStyle/>
        <a:p>
          <a:endParaRPr lang="es-ES"/>
        </a:p>
      </dgm:t>
    </dgm:pt>
    <dgm:pt modelId="{F8F2B496-DB81-4AF7-B687-429A00983AD8}" type="pres">
      <dgm:prSet presAssocID="{1F2D15B7-407C-40AA-9C0C-F5ACC5652077}" presName="CompostProcess" presStyleCnt="0">
        <dgm:presLayoutVars>
          <dgm:dir/>
          <dgm:resizeHandles val="exact"/>
        </dgm:presLayoutVars>
      </dgm:prSet>
      <dgm:spPr/>
    </dgm:pt>
    <dgm:pt modelId="{A11DED21-0659-44A2-8CEF-3EC379FD3D58}" type="pres">
      <dgm:prSet presAssocID="{1F2D15B7-407C-40AA-9C0C-F5ACC5652077}" presName="arrow" presStyleLbl="bgShp" presStyleIdx="0" presStyleCnt="1" custScaleX="117647"/>
      <dgm:spPr/>
    </dgm:pt>
    <dgm:pt modelId="{B0825193-13A6-4799-B36E-E28BA659AEA8}" type="pres">
      <dgm:prSet presAssocID="{1F2D15B7-407C-40AA-9C0C-F5ACC5652077}" presName="linearProcess" presStyleCnt="0"/>
      <dgm:spPr/>
    </dgm:pt>
    <dgm:pt modelId="{2C69E800-084E-455E-9DF4-2DC26B552B2D}" type="pres">
      <dgm:prSet presAssocID="{7FEEFABB-331C-464B-8A63-A588F7A1D03E}" presName="textNode" presStyleLbl="node1" presStyleIdx="0" presStyleCnt="3" custScaleX="106870" custLinFactNeighborX="-40516" custLinFactNeighborY="-652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5D4530-A51D-4821-BB55-605393FB8062}" type="pres">
      <dgm:prSet presAssocID="{3D621492-5077-4656-A041-FA2AB549BFCF}" presName="sibTrans" presStyleCnt="0"/>
      <dgm:spPr/>
    </dgm:pt>
    <dgm:pt modelId="{4875A4CF-3777-4FDB-85A3-64E106595E54}" type="pres">
      <dgm:prSet presAssocID="{674BB85E-E276-40E1-81D7-E367188373D4}" presName="textNode" presStyleLbl="node1" presStyleIdx="1" presStyleCnt="3" custScaleX="1070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2F22C9-E9E6-4459-BCCC-BE7FF20A523C}" type="pres">
      <dgm:prSet presAssocID="{60BB9AAD-2D81-4617-BA04-BEC31ABDC73F}" presName="sibTrans" presStyleCnt="0"/>
      <dgm:spPr/>
    </dgm:pt>
    <dgm:pt modelId="{AFB3ED8E-4E4A-4616-8F85-CB9A77FE7746}" type="pres">
      <dgm:prSet presAssocID="{112262BE-B77C-49E4-8C8C-88DE1E02EC00}" presName="textNode" presStyleLbl="node1" presStyleIdx="2" presStyleCnt="3" custLinFactX="24891" custLinFactY="352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EA2188-FD81-4BCF-BB79-E9BE5CCF54B9}" type="presOf" srcId="{1F2D15B7-407C-40AA-9C0C-F5ACC5652077}" destId="{F8F2B496-DB81-4AF7-B687-429A00983AD8}" srcOrd="0" destOrd="0" presId="urn:microsoft.com/office/officeart/2005/8/layout/hProcess9"/>
    <dgm:cxn modelId="{6E21092B-1E77-4765-9C36-61891B929107}" srcId="{1F2D15B7-407C-40AA-9C0C-F5ACC5652077}" destId="{674BB85E-E276-40E1-81D7-E367188373D4}" srcOrd="1" destOrd="0" parTransId="{1EACC6A6-A75D-4395-B188-969911547131}" sibTransId="{60BB9AAD-2D81-4617-BA04-BEC31ABDC73F}"/>
    <dgm:cxn modelId="{8DCEF56B-BD67-483E-A630-8A4866040E64}" type="presOf" srcId="{674BB85E-E276-40E1-81D7-E367188373D4}" destId="{4875A4CF-3777-4FDB-85A3-64E106595E54}" srcOrd="0" destOrd="0" presId="urn:microsoft.com/office/officeart/2005/8/layout/hProcess9"/>
    <dgm:cxn modelId="{C01322F2-4F8C-4FE9-AC16-5A445B98EA13}" type="presOf" srcId="{112262BE-B77C-49E4-8C8C-88DE1E02EC00}" destId="{AFB3ED8E-4E4A-4616-8F85-CB9A77FE7746}" srcOrd="0" destOrd="0" presId="urn:microsoft.com/office/officeart/2005/8/layout/hProcess9"/>
    <dgm:cxn modelId="{78F5D0D2-DB60-498C-9EDD-652099E4E326}" srcId="{1F2D15B7-407C-40AA-9C0C-F5ACC5652077}" destId="{112262BE-B77C-49E4-8C8C-88DE1E02EC00}" srcOrd="2" destOrd="0" parTransId="{1AF452D2-BB0A-4870-A392-C2532C5F85CE}" sibTransId="{7030E926-EFC4-40FF-89E2-CDD35F0E7EF6}"/>
    <dgm:cxn modelId="{8124E2B9-886F-4CDC-BE0A-AD073DF48C25}" srcId="{1F2D15B7-407C-40AA-9C0C-F5ACC5652077}" destId="{7FEEFABB-331C-464B-8A63-A588F7A1D03E}" srcOrd="0" destOrd="0" parTransId="{DA899E28-64B6-4D0E-9F5B-528EB0377362}" sibTransId="{3D621492-5077-4656-A041-FA2AB549BFCF}"/>
    <dgm:cxn modelId="{AB743F46-C446-4940-8AC3-7F571C92800C}" type="presOf" srcId="{7FEEFABB-331C-464B-8A63-A588F7A1D03E}" destId="{2C69E800-084E-455E-9DF4-2DC26B552B2D}" srcOrd="0" destOrd="0" presId="urn:microsoft.com/office/officeart/2005/8/layout/hProcess9"/>
    <dgm:cxn modelId="{8143CCF6-1797-49EC-843A-4EBE36D68CE9}" type="presParOf" srcId="{F8F2B496-DB81-4AF7-B687-429A00983AD8}" destId="{A11DED21-0659-44A2-8CEF-3EC379FD3D58}" srcOrd="0" destOrd="0" presId="urn:microsoft.com/office/officeart/2005/8/layout/hProcess9"/>
    <dgm:cxn modelId="{59E7CEEB-4519-4C68-833E-8E74F7DFA79B}" type="presParOf" srcId="{F8F2B496-DB81-4AF7-B687-429A00983AD8}" destId="{B0825193-13A6-4799-B36E-E28BA659AEA8}" srcOrd="1" destOrd="0" presId="urn:microsoft.com/office/officeart/2005/8/layout/hProcess9"/>
    <dgm:cxn modelId="{F62F6326-52D7-4C01-A3FA-D46677AE3610}" type="presParOf" srcId="{B0825193-13A6-4799-B36E-E28BA659AEA8}" destId="{2C69E800-084E-455E-9DF4-2DC26B552B2D}" srcOrd="0" destOrd="0" presId="urn:microsoft.com/office/officeart/2005/8/layout/hProcess9"/>
    <dgm:cxn modelId="{73E5C26D-A5E4-4EF1-AB88-75CAC010A301}" type="presParOf" srcId="{B0825193-13A6-4799-B36E-E28BA659AEA8}" destId="{335D4530-A51D-4821-BB55-605393FB8062}" srcOrd="1" destOrd="0" presId="urn:microsoft.com/office/officeart/2005/8/layout/hProcess9"/>
    <dgm:cxn modelId="{ADB4AAF7-9CEC-4BE0-BF8F-AFAC5155480E}" type="presParOf" srcId="{B0825193-13A6-4799-B36E-E28BA659AEA8}" destId="{4875A4CF-3777-4FDB-85A3-64E106595E54}" srcOrd="2" destOrd="0" presId="urn:microsoft.com/office/officeart/2005/8/layout/hProcess9"/>
    <dgm:cxn modelId="{DB4F99BB-5A0A-4CBB-B79F-80CB345E258D}" type="presParOf" srcId="{B0825193-13A6-4799-B36E-E28BA659AEA8}" destId="{192F22C9-E9E6-4459-BCCC-BE7FF20A523C}" srcOrd="3" destOrd="0" presId="urn:microsoft.com/office/officeart/2005/8/layout/hProcess9"/>
    <dgm:cxn modelId="{7001C482-10B2-4D98-A4C8-D272506A0655}" type="presParOf" srcId="{B0825193-13A6-4799-B36E-E28BA659AEA8}" destId="{AFB3ED8E-4E4A-4616-8F85-CB9A77FE77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5DE1F-71BA-477F-A13B-B1CCD0AA358E}">
      <dsp:nvSpPr>
        <dsp:cNvPr id="0" name=""/>
        <dsp:cNvSpPr/>
      </dsp:nvSpPr>
      <dsp:spPr>
        <a:xfrm rot="10800000">
          <a:off x="907337" y="2346"/>
          <a:ext cx="3318619" cy="1261678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36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Congreso Nacional de Universidades</a:t>
          </a:r>
          <a:endParaRPr lang="es-ES" sz="2000" kern="1200" dirty="0"/>
        </a:p>
      </dsp:txBody>
      <dsp:txXfrm rot="10800000">
        <a:off x="1222756" y="2346"/>
        <a:ext cx="3003200" cy="1261678"/>
      </dsp:txXfrm>
    </dsp:sp>
    <dsp:sp modelId="{DCDCDD0C-2EAD-4A02-8A85-0DB1A685C7DA}">
      <dsp:nvSpPr>
        <dsp:cNvPr id="0" name=""/>
        <dsp:cNvSpPr/>
      </dsp:nvSpPr>
      <dsp:spPr>
        <a:xfrm>
          <a:off x="398256" y="2346"/>
          <a:ext cx="1261678" cy="12616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CD142-047F-4043-B96F-8B8A225146C4}">
      <dsp:nvSpPr>
        <dsp:cNvPr id="0" name=""/>
        <dsp:cNvSpPr/>
      </dsp:nvSpPr>
      <dsp:spPr>
        <a:xfrm rot="10800000">
          <a:off x="867368" y="1640645"/>
          <a:ext cx="3371911" cy="1261678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36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Conferencia Nacional de Universidades</a:t>
          </a:r>
          <a:endParaRPr lang="es-ES" sz="2000" kern="1200" dirty="0"/>
        </a:p>
      </dsp:txBody>
      <dsp:txXfrm rot="10800000">
        <a:off x="1182787" y="1640645"/>
        <a:ext cx="3056492" cy="1261678"/>
      </dsp:txXfrm>
    </dsp:sp>
    <dsp:sp modelId="{396F1D79-9B71-4731-8B5E-681C66C41331}">
      <dsp:nvSpPr>
        <dsp:cNvPr id="0" name=""/>
        <dsp:cNvSpPr/>
      </dsp:nvSpPr>
      <dsp:spPr>
        <a:xfrm>
          <a:off x="384933" y="1640645"/>
          <a:ext cx="1261678" cy="12616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D84F3-B134-4F32-8D0D-3F9C4E181DA0}">
      <dsp:nvSpPr>
        <dsp:cNvPr id="0" name=""/>
        <dsp:cNvSpPr/>
      </dsp:nvSpPr>
      <dsp:spPr>
        <a:xfrm rot="10800000">
          <a:off x="847373" y="3278944"/>
          <a:ext cx="3398572" cy="1261678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36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Comité Ejecutivo de la Universidad Boliviana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(</a:t>
          </a:r>
          <a:r>
            <a:rPr lang="es-ES" sz="1200" kern="1200" dirty="0" smtClean="0"/>
            <a:t>Órgano Central de Programación, Coordinación y Ejecución)</a:t>
          </a:r>
          <a:endParaRPr lang="es-ES" sz="1200" kern="1200" dirty="0"/>
        </a:p>
      </dsp:txBody>
      <dsp:txXfrm rot="10800000">
        <a:off x="1162792" y="3278944"/>
        <a:ext cx="3083153" cy="1261678"/>
      </dsp:txXfrm>
    </dsp:sp>
    <dsp:sp modelId="{8860E9BD-C87D-4E79-9684-BA321D7F5063}">
      <dsp:nvSpPr>
        <dsp:cNvPr id="0" name=""/>
        <dsp:cNvSpPr/>
      </dsp:nvSpPr>
      <dsp:spPr>
        <a:xfrm>
          <a:off x="378268" y="3278944"/>
          <a:ext cx="1261678" cy="12616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5DE1F-71BA-477F-A13B-B1CCD0AA358E}">
      <dsp:nvSpPr>
        <dsp:cNvPr id="0" name=""/>
        <dsp:cNvSpPr/>
      </dsp:nvSpPr>
      <dsp:spPr>
        <a:xfrm rot="10800000">
          <a:off x="662246" y="3366"/>
          <a:ext cx="2262453" cy="369522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RENADI</a:t>
          </a:r>
          <a:endParaRPr lang="es-ES" sz="2400" kern="1200" dirty="0"/>
        </a:p>
      </dsp:txBody>
      <dsp:txXfrm rot="10800000">
        <a:off x="754626" y="3366"/>
        <a:ext cx="2170073" cy="369522"/>
      </dsp:txXfrm>
    </dsp:sp>
    <dsp:sp modelId="{DCDCDD0C-2EAD-4A02-8A85-0DB1A685C7DA}">
      <dsp:nvSpPr>
        <dsp:cNvPr id="0" name=""/>
        <dsp:cNvSpPr/>
      </dsp:nvSpPr>
      <dsp:spPr>
        <a:xfrm>
          <a:off x="477485" y="3366"/>
          <a:ext cx="369522" cy="3695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5F207-FF03-4357-856A-C658C9595D17}">
      <dsp:nvSpPr>
        <dsp:cNvPr id="0" name=""/>
        <dsp:cNvSpPr/>
      </dsp:nvSpPr>
      <dsp:spPr>
        <a:xfrm rot="10800000">
          <a:off x="662246" y="483193"/>
          <a:ext cx="2262453" cy="369522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RAN</a:t>
          </a:r>
          <a:endParaRPr lang="es-ES" sz="2000" kern="1200" dirty="0"/>
        </a:p>
      </dsp:txBody>
      <dsp:txXfrm rot="10800000">
        <a:off x="754626" y="483193"/>
        <a:ext cx="2170073" cy="369522"/>
      </dsp:txXfrm>
    </dsp:sp>
    <dsp:sp modelId="{80CE49F9-1B53-4F91-9087-E366CB0BB061}">
      <dsp:nvSpPr>
        <dsp:cNvPr id="0" name=""/>
        <dsp:cNvSpPr/>
      </dsp:nvSpPr>
      <dsp:spPr>
        <a:xfrm>
          <a:off x="477485" y="483193"/>
          <a:ext cx="369522" cy="36952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92A4F-D107-4315-B64C-1A0525EFAC5B}">
      <dsp:nvSpPr>
        <dsp:cNvPr id="0" name=""/>
        <dsp:cNvSpPr/>
      </dsp:nvSpPr>
      <dsp:spPr>
        <a:xfrm rot="10800000">
          <a:off x="662246" y="963021"/>
          <a:ext cx="2262453" cy="369522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RS</a:t>
          </a:r>
          <a:endParaRPr lang="es-ES" sz="2000" kern="1200" dirty="0"/>
        </a:p>
      </dsp:txBody>
      <dsp:txXfrm rot="10800000">
        <a:off x="754626" y="963021"/>
        <a:ext cx="2170073" cy="369522"/>
      </dsp:txXfrm>
    </dsp:sp>
    <dsp:sp modelId="{0C8DCC32-F1EB-4FD3-B971-83E58DAE405B}">
      <dsp:nvSpPr>
        <dsp:cNvPr id="0" name=""/>
        <dsp:cNvSpPr/>
      </dsp:nvSpPr>
      <dsp:spPr>
        <a:xfrm>
          <a:off x="477485" y="963021"/>
          <a:ext cx="369522" cy="36952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61C4F-22D8-45AA-9F98-A987DA97D5F7}">
      <dsp:nvSpPr>
        <dsp:cNvPr id="0" name=""/>
        <dsp:cNvSpPr/>
      </dsp:nvSpPr>
      <dsp:spPr>
        <a:xfrm rot="10800000">
          <a:off x="662246" y="1442849"/>
          <a:ext cx="2262453" cy="369522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RENAP</a:t>
          </a:r>
          <a:endParaRPr lang="es-ES" sz="2000" kern="1200" dirty="0"/>
        </a:p>
      </dsp:txBody>
      <dsp:txXfrm rot="10800000">
        <a:off x="754626" y="1442849"/>
        <a:ext cx="2170073" cy="369522"/>
      </dsp:txXfrm>
    </dsp:sp>
    <dsp:sp modelId="{7C10E143-F0AC-4142-A671-420A8B2155CE}">
      <dsp:nvSpPr>
        <dsp:cNvPr id="0" name=""/>
        <dsp:cNvSpPr/>
      </dsp:nvSpPr>
      <dsp:spPr>
        <a:xfrm>
          <a:off x="477485" y="1442849"/>
          <a:ext cx="369522" cy="36952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2FCF4-86C0-465F-AC90-50B547D1CABC}">
      <dsp:nvSpPr>
        <dsp:cNvPr id="0" name=""/>
        <dsp:cNvSpPr/>
      </dsp:nvSpPr>
      <dsp:spPr>
        <a:xfrm rot="10800000">
          <a:off x="662246" y="1922676"/>
          <a:ext cx="2262453" cy="369522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RENACYT</a:t>
          </a:r>
          <a:endParaRPr lang="es-ES" sz="2000" kern="1200" dirty="0"/>
        </a:p>
      </dsp:txBody>
      <dsp:txXfrm rot="10800000">
        <a:off x="754626" y="1922676"/>
        <a:ext cx="2170073" cy="369522"/>
      </dsp:txXfrm>
    </dsp:sp>
    <dsp:sp modelId="{D7946C15-FE39-42C0-A9F1-51E5860737B2}">
      <dsp:nvSpPr>
        <dsp:cNvPr id="0" name=""/>
        <dsp:cNvSpPr/>
      </dsp:nvSpPr>
      <dsp:spPr>
        <a:xfrm>
          <a:off x="477485" y="1922676"/>
          <a:ext cx="369522" cy="36952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0C53-4DA5-425D-87FC-576428AA3063}">
      <dsp:nvSpPr>
        <dsp:cNvPr id="0" name=""/>
        <dsp:cNvSpPr/>
      </dsp:nvSpPr>
      <dsp:spPr>
        <a:xfrm rot="10800000">
          <a:off x="662246" y="2402504"/>
          <a:ext cx="2262453" cy="369522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RENARI</a:t>
          </a:r>
          <a:endParaRPr lang="es-ES" sz="2000" kern="1200" dirty="0"/>
        </a:p>
      </dsp:txBody>
      <dsp:txXfrm rot="10800000">
        <a:off x="754626" y="2402504"/>
        <a:ext cx="2170073" cy="369522"/>
      </dsp:txXfrm>
    </dsp:sp>
    <dsp:sp modelId="{3DD37CFD-6490-4DDC-A6D3-B9CAB02F9E66}">
      <dsp:nvSpPr>
        <dsp:cNvPr id="0" name=""/>
        <dsp:cNvSpPr/>
      </dsp:nvSpPr>
      <dsp:spPr>
        <a:xfrm>
          <a:off x="477485" y="2402504"/>
          <a:ext cx="369522" cy="36952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16CBD-15E7-4E4A-A2DC-3C225F0250CB}">
      <dsp:nvSpPr>
        <dsp:cNvPr id="0" name=""/>
        <dsp:cNvSpPr/>
      </dsp:nvSpPr>
      <dsp:spPr>
        <a:xfrm rot="10800000">
          <a:off x="662246" y="2882332"/>
          <a:ext cx="2262453" cy="369522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RENEVAC</a:t>
          </a:r>
          <a:endParaRPr lang="es-ES" sz="2000" kern="1200" dirty="0"/>
        </a:p>
      </dsp:txBody>
      <dsp:txXfrm rot="10800000">
        <a:off x="754626" y="2882332"/>
        <a:ext cx="2170073" cy="369522"/>
      </dsp:txXfrm>
    </dsp:sp>
    <dsp:sp modelId="{41B0AE27-1D5C-44BF-AD57-57D038422CC2}">
      <dsp:nvSpPr>
        <dsp:cNvPr id="0" name=""/>
        <dsp:cNvSpPr/>
      </dsp:nvSpPr>
      <dsp:spPr>
        <a:xfrm>
          <a:off x="477485" y="2882332"/>
          <a:ext cx="369522" cy="36952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35495-90AA-4A98-8DBD-D347778E03BE}">
      <dsp:nvSpPr>
        <dsp:cNvPr id="0" name=""/>
        <dsp:cNvSpPr/>
      </dsp:nvSpPr>
      <dsp:spPr>
        <a:xfrm rot="10800000">
          <a:off x="662246" y="3362159"/>
          <a:ext cx="2262453" cy="369522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RENAF</a:t>
          </a:r>
          <a:endParaRPr lang="es-ES" sz="2000" kern="1200" dirty="0"/>
        </a:p>
      </dsp:txBody>
      <dsp:txXfrm rot="10800000">
        <a:off x="754626" y="3362159"/>
        <a:ext cx="2170073" cy="369522"/>
      </dsp:txXfrm>
    </dsp:sp>
    <dsp:sp modelId="{3CD06118-5013-451B-B82D-6F676A8685E3}">
      <dsp:nvSpPr>
        <dsp:cNvPr id="0" name=""/>
        <dsp:cNvSpPr/>
      </dsp:nvSpPr>
      <dsp:spPr>
        <a:xfrm>
          <a:off x="477485" y="3362159"/>
          <a:ext cx="369522" cy="369522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CD142-047F-4043-B96F-8B8A225146C4}">
      <dsp:nvSpPr>
        <dsp:cNvPr id="0" name=""/>
        <dsp:cNvSpPr/>
      </dsp:nvSpPr>
      <dsp:spPr>
        <a:xfrm rot="10800000">
          <a:off x="655679" y="3841987"/>
          <a:ext cx="2271208" cy="406474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RENAISE</a:t>
          </a:r>
          <a:endParaRPr lang="es-ES" sz="2400" kern="1200" dirty="0"/>
        </a:p>
      </dsp:txBody>
      <dsp:txXfrm rot="10800000">
        <a:off x="757297" y="3841987"/>
        <a:ext cx="2169590" cy="406474"/>
      </dsp:txXfrm>
    </dsp:sp>
    <dsp:sp modelId="{396F1D79-9B71-4731-8B5E-681C66C41331}">
      <dsp:nvSpPr>
        <dsp:cNvPr id="0" name=""/>
        <dsp:cNvSpPr/>
      </dsp:nvSpPr>
      <dsp:spPr>
        <a:xfrm>
          <a:off x="475296" y="3860463"/>
          <a:ext cx="369522" cy="36952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D84F3-B134-4F32-8D0D-3F9C4E181DA0}">
      <dsp:nvSpPr>
        <dsp:cNvPr id="0" name=""/>
        <dsp:cNvSpPr/>
      </dsp:nvSpPr>
      <dsp:spPr>
        <a:xfrm rot="10800000">
          <a:off x="662246" y="4358767"/>
          <a:ext cx="2262453" cy="369522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RENATIC</a:t>
          </a:r>
          <a:endParaRPr lang="es-ES" sz="2000" kern="1200" dirty="0"/>
        </a:p>
      </dsp:txBody>
      <dsp:txXfrm rot="10800000">
        <a:off x="754626" y="4358767"/>
        <a:ext cx="2170073" cy="369522"/>
      </dsp:txXfrm>
    </dsp:sp>
    <dsp:sp modelId="{8860E9BD-C87D-4E79-9684-BA321D7F5063}">
      <dsp:nvSpPr>
        <dsp:cNvPr id="0" name=""/>
        <dsp:cNvSpPr/>
      </dsp:nvSpPr>
      <dsp:spPr>
        <a:xfrm>
          <a:off x="477485" y="4358767"/>
          <a:ext cx="369522" cy="36952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5DE1F-71BA-477F-A13B-B1CCD0AA358E}">
      <dsp:nvSpPr>
        <dsp:cNvPr id="0" name=""/>
        <dsp:cNvSpPr/>
      </dsp:nvSpPr>
      <dsp:spPr>
        <a:xfrm rot="10800000">
          <a:off x="857637" y="1726"/>
          <a:ext cx="3138147" cy="1191636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47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dirty="0" smtClean="0"/>
            <a:t>La Asamblea General Docente Estudiantil</a:t>
          </a:r>
          <a:endParaRPr lang="es-ES" sz="2400" kern="1200" dirty="0"/>
        </a:p>
      </dsp:txBody>
      <dsp:txXfrm rot="10800000">
        <a:off x="1155546" y="1726"/>
        <a:ext cx="2840238" cy="1191636"/>
      </dsp:txXfrm>
    </dsp:sp>
    <dsp:sp modelId="{DCDCDD0C-2EAD-4A02-8A85-0DB1A685C7DA}">
      <dsp:nvSpPr>
        <dsp:cNvPr id="0" name=""/>
        <dsp:cNvSpPr/>
      </dsp:nvSpPr>
      <dsp:spPr>
        <a:xfrm>
          <a:off x="376956" y="1726"/>
          <a:ext cx="1191636" cy="11916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CD142-047F-4043-B96F-8B8A225146C4}">
      <dsp:nvSpPr>
        <dsp:cNvPr id="0" name=""/>
        <dsp:cNvSpPr/>
      </dsp:nvSpPr>
      <dsp:spPr>
        <a:xfrm rot="10800000">
          <a:off x="819842" y="1549074"/>
          <a:ext cx="3188541" cy="1191636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47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dirty="0" smtClean="0"/>
            <a:t>El Congreso Institucional Interno</a:t>
          </a:r>
          <a:endParaRPr lang="es-ES" sz="2400" kern="1200" dirty="0"/>
        </a:p>
      </dsp:txBody>
      <dsp:txXfrm rot="10800000">
        <a:off x="1117751" y="1549074"/>
        <a:ext cx="2890632" cy="1191636"/>
      </dsp:txXfrm>
    </dsp:sp>
    <dsp:sp modelId="{396F1D79-9B71-4731-8B5E-681C66C41331}">
      <dsp:nvSpPr>
        <dsp:cNvPr id="0" name=""/>
        <dsp:cNvSpPr/>
      </dsp:nvSpPr>
      <dsp:spPr>
        <a:xfrm>
          <a:off x="364358" y="1549074"/>
          <a:ext cx="1191636" cy="119163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D84F3-B134-4F32-8D0D-3F9C4E181DA0}">
      <dsp:nvSpPr>
        <dsp:cNvPr id="0" name=""/>
        <dsp:cNvSpPr/>
      </dsp:nvSpPr>
      <dsp:spPr>
        <a:xfrm rot="10800000">
          <a:off x="800933" y="3096423"/>
          <a:ext cx="3213752" cy="1191636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47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dirty="0" smtClean="0"/>
            <a:t>El Honorable Consejo Universitario</a:t>
          </a:r>
          <a:endParaRPr lang="es-ES" sz="1200" kern="1200" dirty="0"/>
        </a:p>
      </dsp:txBody>
      <dsp:txXfrm rot="10800000">
        <a:off x="1098842" y="3096423"/>
        <a:ext cx="2915843" cy="1191636"/>
      </dsp:txXfrm>
    </dsp:sp>
    <dsp:sp modelId="{8860E9BD-C87D-4E79-9684-BA321D7F5063}">
      <dsp:nvSpPr>
        <dsp:cNvPr id="0" name=""/>
        <dsp:cNvSpPr/>
      </dsp:nvSpPr>
      <dsp:spPr>
        <a:xfrm>
          <a:off x="358055" y="3096423"/>
          <a:ext cx="1191636" cy="11916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5DE1F-71BA-477F-A13B-B1CCD0AA358E}">
      <dsp:nvSpPr>
        <dsp:cNvPr id="0" name=""/>
        <dsp:cNvSpPr/>
      </dsp:nvSpPr>
      <dsp:spPr>
        <a:xfrm rot="10800000">
          <a:off x="968503" y="73563"/>
          <a:ext cx="3282382" cy="1532196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65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Claustros universitarios, facultativos y de carrera.</a:t>
          </a:r>
          <a:endParaRPr lang="es-ES" sz="2400" kern="1200" dirty="0" smtClean="0"/>
        </a:p>
      </dsp:txBody>
      <dsp:txXfrm rot="10800000">
        <a:off x="1351552" y="73563"/>
        <a:ext cx="2899333" cy="1532196"/>
      </dsp:txXfrm>
    </dsp:sp>
    <dsp:sp modelId="{DCDCDD0C-2EAD-4A02-8A85-0DB1A685C7DA}">
      <dsp:nvSpPr>
        <dsp:cNvPr id="0" name=""/>
        <dsp:cNvSpPr/>
      </dsp:nvSpPr>
      <dsp:spPr>
        <a:xfrm>
          <a:off x="322834" y="73563"/>
          <a:ext cx="1532196" cy="15321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CD142-047F-4043-B96F-8B8A225146C4}">
      <dsp:nvSpPr>
        <dsp:cNvPr id="0" name=""/>
        <dsp:cNvSpPr/>
      </dsp:nvSpPr>
      <dsp:spPr>
        <a:xfrm rot="10800000">
          <a:off x="928971" y="2063132"/>
          <a:ext cx="3335092" cy="1532196"/>
        </a:xfrm>
        <a:prstGeom prst="homePlate">
          <a:avLst/>
        </a:prstGeom>
        <a:solidFill>
          <a:srgbClr val="3F5378"/>
        </a:solidFill>
        <a:ln w="12700" cap="flat" cmpd="sng" algn="ctr">
          <a:solidFill>
            <a:srgbClr val="3F537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65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Comité Electoral</a:t>
          </a:r>
          <a:endParaRPr lang="es-ES" sz="2400" kern="1200" dirty="0"/>
        </a:p>
      </dsp:txBody>
      <dsp:txXfrm rot="10800000">
        <a:off x="1312020" y="2063132"/>
        <a:ext cx="2952043" cy="1532196"/>
      </dsp:txXfrm>
    </dsp:sp>
    <dsp:sp modelId="{396F1D79-9B71-4731-8B5E-681C66C41331}">
      <dsp:nvSpPr>
        <dsp:cNvPr id="0" name=""/>
        <dsp:cNvSpPr/>
      </dsp:nvSpPr>
      <dsp:spPr>
        <a:xfrm>
          <a:off x="309657" y="2063132"/>
          <a:ext cx="1532196" cy="15321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74F77-9C44-43DB-9B63-531A756614DE}">
      <dsp:nvSpPr>
        <dsp:cNvPr id="0" name=""/>
        <dsp:cNvSpPr/>
      </dsp:nvSpPr>
      <dsp:spPr>
        <a:xfrm rot="5400000">
          <a:off x="-248052" y="251471"/>
          <a:ext cx="1653685" cy="1157580"/>
        </a:xfrm>
        <a:prstGeom prst="chevron">
          <a:avLst/>
        </a:prstGeom>
        <a:solidFill>
          <a:srgbClr val="3F537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.</a:t>
          </a:r>
          <a:endParaRPr lang="es-ES" sz="3200" kern="1200" dirty="0"/>
        </a:p>
      </dsp:txBody>
      <dsp:txXfrm rot="-5400000">
        <a:off x="1" y="582208"/>
        <a:ext cx="1157580" cy="496105"/>
      </dsp:txXfrm>
    </dsp:sp>
    <dsp:sp modelId="{A4A3EC50-F523-4A24-9C8A-54E689BF8B9D}">
      <dsp:nvSpPr>
        <dsp:cNvPr id="0" name=""/>
        <dsp:cNvSpPr/>
      </dsp:nvSpPr>
      <dsp:spPr>
        <a:xfrm rot="5400000">
          <a:off x="4373275" y="-3212276"/>
          <a:ext cx="1074895" cy="750628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La autonomía universitaria es un </a:t>
          </a:r>
          <a:r>
            <a:rPr lang="es-ES" sz="2400" kern="1200" dirty="0" smtClean="0">
              <a:solidFill>
                <a:srgbClr val="FF0000"/>
              </a:solidFill>
            </a:rPr>
            <a:t>medio, no un fin</a:t>
          </a:r>
          <a:r>
            <a:rPr lang="es-ES" sz="2400" kern="1200" dirty="0" smtClean="0"/>
            <a:t>, para proteger la </a:t>
          </a:r>
          <a:r>
            <a:rPr lang="es-ES" sz="2400" kern="1200" dirty="0" smtClean="0">
              <a:solidFill>
                <a:srgbClr val="FF0000"/>
              </a:solidFill>
            </a:rPr>
            <a:t>libre búsqueda de la verdad</a:t>
          </a:r>
          <a:r>
            <a:rPr lang="es-ES" sz="2400" kern="1200" dirty="0" smtClean="0"/>
            <a:t> y su libre comunicación</a:t>
          </a:r>
          <a:r>
            <a:rPr lang="es-BO" sz="2400" kern="1200" dirty="0" smtClean="0"/>
            <a:t>. </a:t>
          </a:r>
          <a:endParaRPr lang="es-ES" sz="2400" kern="1200" dirty="0"/>
        </a:p>
      </dsp:txBody>
      <dsp:txXfrm rot="-5400000">
        <a:off x="1157580" y="55891"/>
        <a:ext cx="7453814" cy="969951"/>
      </dsp:txXfrm>
    </dsp:sp>
    <dsp:sp modelId="{5DF256E4-96B8-49BF-A85A-66AF2F002299}">
      <dsp:nvSpPr>
        <dsp:cNvPr id="0" name=""/>
        <dsp:cNvSpPr/>
      </dsp:nvSpPr>
      <dsp:spPr>
        <a:xfrm rot="5400000">
          <a:off x="-248052" y="1711790"/>
          <a:ext cx="1653685" cy="1157580"/>
        </a:xfrm>
        <a:prstGeom prst="chevron">
          <a:avLst/>
        </a:prstGeom>
        <a:solidFill>
          <a:srgbClr val="3F537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.</a:t>
          </a:r>
          <a:endParaRPr lang="es-ES" sz="3200" kern="1200" dirty="0"/>
        </a:p>
      </dsp:txBody>
      <dsp:txXfrm rot="-5400000">
        <a:off x="1" y="2042527"/>
        <a:ext cx="1157580" cy="496105"/>
      </dsp:txXfrm>
    </dsp:sp>
    <dsp:sp modelId="{195D2FB1-FF76-44C8-A39F-7F621A535AED}">
      <dsp:nvSpPr>
        <dsp:cNvPr id="0" name=""/>
        <dsp:cNvSpPr/>
      </dsp:nvSpPr>
      <dsp:spPr>
        <a:xfrm rot="5400000">
          <a:off x="4373275" y="-1751957"/>
          <a:ext cx="1074895" cy="750628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solidFill>
                <a:srgbClr val="FF0000"/>
              </a:solidFill>
            </a:rPr>
            <a:t>Cierto grado de relación respecto de la autoridad política y la sociedad</a:t>
          </a:r>
          <a:r>
            <a:rPr lang="es-MX" sz="2400" kern="1200" dirty="0" smtClean="0"/>
            <a:t> es no sólo inevitable sino posiblemente conveniente.</a:t>
          </a:r>
          <a:endParaRPr lang="es-ES" sz="2400" kern="1200" dirty="0"/>
        </a:p>
      </dsp:txBody>
      <dsp:txXfrm rot="-5400000">
        <a:off x="1157580" y="1516210"/>
        <a:ext cx="7453814" cy="969951"/>
      </dsp:txXfrm>
    </dsp:sp>
    <dsp:sp modelId="{108237F4-FB19-47C8-B1C3-BD992D64A002}">
      <dsp:nvSpPr>
        <dsp:cNvPr id="0" name=""/>
        <dsp:cNvSpPr/>
      </dsp:nvSpPr>
      <dsp:spPr>
        <a:xfrm rot="5400000">
          <a:off x="-248052" y="3172109"/>
          <a:ext cx="1653685" cy="1157580"/>
        </a:xfrm>
        <a:prstGeom prst="chevron">
          <a:avLst/>
        </a:prstGeom>
        <a:solidFill>
          <a:srgbClr val="3F537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.</a:t>
          </a:r>
          <a:endParaRPr lang="es-ES" sz="3200" kern="1200" dirty="0"/>
        </a:p>
      </dsp:txBody>
      <dsp:txXfrm rot="-5400000">
        <a:off x="1" y="3502846"/>
        <a:ext cx="1157580" cy="496105"/>
      </dsp:txXfrm>
    </dsp:sp>
    <dsp:sp modelId="{7570E682-D184-42D1-AC7B-7DAB13F744A8}">
      <dsp:nvSpPr>
        <dsp:cNvPr id="0" name=""/>
        <dsp:cNvSpPr/>
      </dsp:nvSpPr>
      <dsp:spPr>
        <a:xfrm rot="5400000">
          <a:off x="4373275" y="-291639"/>
          <a:ext cx="1074895" cy="750628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400" kern="1200" dirty="0" smtClean="0"/>
            <a:t>La gran tarea es </a:t>
          </a:r>
          <a:r>
            <a:rPr lang="es-BO" sz="2400" kern="1200" dirty="0" smtClean="0">
              <a:solidFill>
                <a:srgbClr val="FF0000"/>
              </a:solidFill>
            </a:rPr>
            <a:t>reconfigurarla y garantizarla, </a:t>
          </a:r>
          <a:r>
            <a:rPr lang="es-BO" sz="2400" kern="1200" dirty="0" smtClean="0">
              <a:solidFill>
                <a:schemeClr val="tx1"/>
              </a:solidFill>
            </a:rPr>
            <a:t>en el nuevo contexto de alta interrelación y complejidad</a:t>
          </a:r>
          <a:r>
            <a:rPr lang="es-BO" sz="2400" kern="1200" dirty="0" smtClean="0"/>
            <a:t>. </a:t>
          </a:r>
          <a:endParaRPr lang="es-ES" sz="2400" kern="1200" dirty="0"/>
        </a:p>
      </dsp:txBody>
      <dsp:txXfrm rot="-5400000">
        <a:off x="1157580" y="2976528"/>
        <a:ext cx="7453814" cy="969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E6ED7-86AC-4968-ABFF-B4A1B43524F9}">
      <dsp:nvSpPr>
        <dsp:cNvPr id="0" name=""/>
        <dsp:cNvSpPr/>
      </dsp:nvSpPr>
      <dsp:spPr>
        <a:xfrm rot="16200000">
          <a:off x="-1716061" y="2770433"/>
          <a:ext cx="4166180" cy="62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0143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 Black" panose="020B0A04020102020204" pitchFamily="34" charset="0"/>
            </a:rPr>
            <a:t>Normativa Nacional</a:t>
          </a:r>
          <a:endParaRPr lang="es-ES" sz="3200" b="1" kern="1200" dirty="0">
            <a:latin typeface="Arial Black" panose="020B0A04020102020204" pitchFamily="34" charset="0"/>
          </a:endParaRPr>
        </a:p>
      </dsp:txBody>
      <dsp:txXfrm>
        <a:off x="-1716061" y="2770433"/>
        <a:ext cx="4166180" cy="623784"/>
      </dsp:txXfrm>
    </dsp:sp>
    <dsp:sp modelId="{33455853-E988-4D79-AAEA-0AB95F5A2FCC}">
      <dsp:nvSpPr>
        <dsp:cNvPr id="0" name=""/>
        <dsp:cNvSpPr/>
      </dsp:nvSpPr>
      <dsp:spPr>
        <a:xfrm>
          <a:off x="501069" y="999235"/>
          <a:ext cx="3281353" cy="4166180"/>
        </a:xfrm>
        <a:prstGeom prst="rect">
          <a:avLst/>
        </a:prstGeom>
        <a:solidFill>
          <a:srgbClr val="3F5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5014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CPE. Art. 316.-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Conducir el </a:t>
          </a:r>
          <a:r>
            <a:rPr lang="es-ES" sz="2000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proceso de planificación</a:t>
          </a:r>
          <a:r>
            <a:rPr lang="es-ES" sz="2000" kern="1200" baseline="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 </a:t>
          </a:r>
          <a:r>
            <a:rPr lang="es-ES" sz="2000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con “</a:t>
          </a:r>
          <a:r>
            <a:rPr lang="es-ES" sz="2000" u="sng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participación ciudadana”</a:t>
          </a:r>
          <a:r>
            <a:rPr lang="es-ES" sz="2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.</a:t>
          </a:r>
          <a:endParaRPr lang="es-E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rgbClr val="FFFF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Ley 650 </a:t>
          </a:r>
          <a:r>
            <a:rPr lang="es-ES" sz="1200" kern="1200" dirty="0" smtClean="0">
              <a:solidFill>
                <a:srgbClr val="FFFF00"/>
              </a:solidFill>
            </a:rPr>
            <a:t>(PGDES –Incluye IES)</a:t>
          </a:r>
          <a:endParaRPr lang="es-ES" sz="2000" kern="1200" dirty="0">
            <a:solidFill>
              <a:srgbClr val="FFFF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Ley 786 </a:t>
          </a:r>
          <a:r>
            <a:rPr lang="es-ES" sz="1200" kern="1200" dirty="0" smtClean="0">
              <a:solidFill>
                <a:srgbClr val="FFFF00"/>
              </a:solidFill>
            </a:rPr>
            <a:t>(PDES–Incluye IES)</a:t>
          </a:r>
          <a:endParaRPr lang="es-ES" sz="1200" kern="1200" dirty="0">
            <a:solidFill>
              <a:srgbClr val="FFFF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Ley 777 </a:t>
          </a:r>
          <a:r>
            <a:rPr lang="es-ES" sz="1200" kern="1200" dirty="0" smtClean="0">
              <a:solidFill>
                <a:srgbClr val="FFFF00"/>
              </a:solidFill>
            </a:rPr>
            <a:t>(SPIE)</a:t>
          </a:r>
          <a:endParaRPr lang="es-ES" sz="1200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rgbClr val="FFFF00"/>
              </a:solidFill>
            </a:rPr>
            <a:t> </a:t>
          </a:r>
          <a:r>
            <a:rPr lang="es-ES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Concebida para entidades territoriales </a:t>
          </a:r>
          <a:endParaRPr lang="es-ES" sz="1400" kern="1200" dirty="0">
            <a:solidFill>
              <a:srgbClr val="FFFF00"/>
            </a:solidFill>
          </a:endParaRPr>
        </a:p>
      </dsp:txBody>
      <dsp:txXfrm>
        <a:off x="501069" y="999235"/>
        <a:ext cx="3281353" cy="4166180"/>
      </dsp:txXfrm>
    </dsp:sp>
    <dsp:sp modelId="{65414C05-EBB2-41A2-8565-09DA8964CD4E}">
      <dsp:nvSpPr>
        <dsp:cNvPr id="0" name=""/>
        <dsp:cNvSpPr/>
      </dsp:nvSpPr>
      <dsp:spPr>
        <a:xfrm>
          <a:off x="55136" y="175840"/>
          <a:ext cx="1247568" cy="1247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3E0DB-8CFD-4BCA-B93A-34C89F9EA592}">
      <dsp:nvSpPr>
        <dsp:cNvPr id="0" name=""/>
        <dsp:cNvSpPr/>
      </dsp:nvSpPr>
      <dsp:spPr>
        <a:xfrm rot="16200000">
          <a:off x="2894281" y="2770433"/>
          <a:ext cx="4166180" cy="62378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0143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 Black" panose="020B0A04020102020204" pitchFamily="34" charset="0"/>
            </a:rPr>
            <a:t>Normativa Universitaria</a:t>
          </a:r>
          <a:endParaRPr lang="es-ES" sz="3200" b="1" kern="1200" dirty="0">
            <a:latin typeface="Arial Black" panose="020B0A04020102020204" pitchFamily="34" charset="0"/>
          </a:endParaRPr>
        </a:p>
      </dsp:txBody>
      <dsp:txXfrm>
        <a:off x="2894281" y="2770433"/>
        <a:ext cx="4166180" cy="623784"/>
      </dsp:txXfrm>
    </dsp:sp>
    <dsp:sp modelId="{3DA72AF0-83DD-4F1C-AB29-A1B9E8DD4619}">
      <dsp:nvSpPr>
        <dsp:cNvPr id="0" name=""/>
        <dsp:cNvSpPr/>
      </dsp:nvSpPr>
      <dsp:spPr>
        <a:xfrm>
          <a:off x="5289263" y="999235"/>
          <a:ext cx="3107106" cy="4166180"/>
        </a:xfrm>
        <a:prstGeom prst="rect">
          <a:avLst/>
        </a:prstGeom>
        <a:solidFill>
          <a:srgbClr val="3F5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5014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CPE. Art. 92.-</a:t>
          </a:r>
          <a:endParaRPr lang="es-ES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I. AUTONOMÍA</a:t>
          </a:r>
          <a:endParaRPr lang="es-ES" sz="2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Libre administración</a:t>
          </a:r>
          <a:endParaRPr lang="es-ES" sz="1400" kern="1200" dirty="0">
            <a:solidFill>
              <a:srgbClr val="FFFF00"/>
            </a:solidFill>
            <a:latin typeface="+mn-lt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Libertad Normativa (Estatutos)</a:t>
          </a:r>
          <a:endParaRPr lang="es-ES" sz="1400" kern="1200" dirty="0">
            <a:solidFill>
              <a:srgbClr val="FFFF00"/>
            </a:solidFill>
            <a:latin typeface="+mn-lt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Nombramiento de autoridades</a:t>
          </a:r>
          <a:endParaRPr lang="es-ES" sz="1400" kern="1200" dirty="0">
            <a:solidFill>
              <a:srgbClr val="FFFF00"/>
            </a:solidFill>
            <a:latin typeface="+mn-lt"/>
            <a:ea typeface="+mn-ea"/>
            <a:cs typeface="+mn-cs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Programación de fines (PDU).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XII Congreso Nacional de Universidades</a:t>
          </a:r>
          <a:endParaRPr lang="es-ES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I. Resolución 29/14</a:t>
          </a:r>
          <a:endParaRPr lang="es-ES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Aprueba el Reglamento Planificación</a:t>
          </a:r>
          <a:endParaRPr lang="es-ES" sz="3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II. Resolución 30/14</a:t>
          </a:r>
          <a:endParaRPr lang="es-ES" sz="24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Aprueba el Plan Nacional de Desarrollo </a:t>
          </a:r>
          <a:endParaRPr lang="es-ES" sz="1200" kern="1200" dirty="0">
            <a:solidFill>
              <a:srgbClr val="FFFF00"/>
            </a:solidFill>
            <a:latin typeface="+mn-lt"/>
            <a:ea typeface="+mn-ea"/>
            <a:cs typeface="+mn-cs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III. Resolución 2/2016</a:t>
          </a:r>
          <a:endParaRPr lang="es-ES" sz="1400" kern="1200" dirty="0">
            <a:solidFill>
              <a:srgbClr val="FFFF00"/>
            </a:solidFill>
            <a:latin typeface="+mn-lt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Rechaza la  Ley 777)</a:t>
          </a:r>
          <a:endParaRPr lang="es-ES" sz="1050" kern="1200" dirty="0">
            <a:solidFill>
              <a:srgbClr val="FFFF00"/>
            </a:solidFill>
            <a:latin typeface="+mn-lt"/>
            <a:ea typeface="+mn-ea"/>
            <a:cs typeface="+mn-cs"/>
          </a:endParaRPr>
        </a:p>
      </dsp:txBody>
      <dsp:txXfrm>
        <a:off x="5289263" y="999235"/>
        <a:ext cx="3107106" cy="4166180"/>
      </dsp:txXfrm>
    </dsp:sp>
    <dsp:sp modelId="{DE4885CD-3E46-4E4D-9843-9B3C3A37C971}">
      <dsp:nvSpPr>
        <dsp:cNvPr id="0" name=""/>
        <dsp:cNvSpPr/>
      </dsp:nvSpPr>
      <dsp:spPr>
        <a:xfrm>
          <a:off x="4665479" y="175840"/>
          <a:ext cx="1247568" cy="12475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E6ED7-86AC-4968-ABFF-B4A1B43524F9}">
      <dsp:nvSpPr>
        <dsp:cNvPr id="0" name=""/>
        <dsp:cNvSpPr/>
      </dsp:nvSpPr>
      <dsp:spPr>
        <a:xfrm>
          <a:off x="1270224" y="471478"/>
          <a:ext cx="2096717" cy="603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2453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 Black" panose="020B0A04020102020204" pitchFamily="34" charset="0"/>
            </a:rPr>
            <a:t>Planes Nacionales</a:t>
          </a:r>
          <a:endParaRPr lang="es-ES" sz="1700" b="1" kern="1200" dirty="0">
            <a:latin typeface="Arial Black" panose="020B0A04020102020204" pitchFamily="34" charset="0"/>
          </a:endParaRPr>
        </a:p>
      </dsp:txBody>
      <dsp:txXfrm>
        <a:off x="1270224" y="471478"/>
        <a:ext cx="2096717" cy="603726"/>
      </dsp:txXfrm>
    </dsp:sp>
    <dsp:sp modelId="{33455853-E988-4D79-AAEA-0AB95F5A2FCC}">
      <dsp:nvSpPr>
        <dsp:cNvPr id="0" name=""/>
        <dsp:cNvSpPr/>
      </dsp:nvSpPr>
      <dsp:spPr>
        <a:xfrm>
          <a:off x="653626" y="959777"/>
          <a:ext cx="3007197" cy="3980251"/>
        </a:xfrm>
        <a:prstGeom prst="rect">
          <a:avLst/>
        </a:prstGeom>
        <a:solidFill>
          <a:srgbClr val="3F5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3245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PGDES – 2025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 </a:t>
          </a:r>
          <a:r>
            <a:rPr lang="es-ES" sz="2400" b="1" kern="1200" dirty="0" smtClean="0"/>
            <a:t>PDES – 2020</a:t>
          </a:r>
          <a:endParaRPr lang="es-E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ESTRUCTURA</a:t>
          </a:r>
          <a:endParaRPr lang="es-E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- Pilar </a:t>
          </a:r>
          <a:endParaRPr lang="es-E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- Meta </a:t>
          </a:r>
          <a:endParaRPr lang="es-E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- Resultado</a:t>
          </a:r>
          <a:endParaRPr lang="es-E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- Acción</a:t>
          </a:r>
          <a:endParaRPr lang="es-ES" sz="1800" b="1" kern="1200" dirty="0"/>
        </a:p>
      </dsp:txBody>
      <dsp:txXfrm>
        <a:off x="653626" y="959777"/>
        <a:ext cx="3007197" cy="3980251"/>
      </dsp:txXfrm>
    </dsp:sp>
    <dsp:sp modelId="{65414C05-EBB2-41A2-8565-09DA8964CD4E}">
      <dsp:nvSpPr>
        <dsp:cNvPr id="0" name=""/>
        <dsp:cNvSpPr/>
      </dsp:nvSpPr>
      <dsp:spPr>
        <a:xfrm>
          <a:off x="49900" y="162858"/>
          <a:ext cx="1207452" cy="1207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3E0DB-8CFD-4BCA-B93A-34C89F9EA592}">
      <dsp:nvSpPr>
        <dsp:cNvPr id="0" name=""/>
        <dsp:cNvSpPr/>
      </dsp:nvSpPr>
      <dsp:spPr>
        <a:xfrm>
          <a:off x="5558561" y="389963"/>
          <a:ext cx="2333343" cy="603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2453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s-ES" sz="1800" b="1" kern="1200" dirty="0" smtClean="0">
              <a:latin typeface="Arial Black" panose="020B0A04020102020204" pitchFamily="34" charset="0"/>
            </a:rPr>
            <a:t>Planes </a:t>
          </a:r>
          <a:r>
            <a:rPr lang="es-ES" sz="18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Universitarios</a:t>
          </a:r>
          <a:endParaRPr lang="es-ES" sz="18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5558561" y="389963"/>
        <a:ext cx="2333343" cy="603726"/>
      </dsp:txXfrm>
    </dsp:sp>
    <dsp:sp modelId="{3DA72AF0-83DD-4F1C-AB29-A1B9E8DD4619}">
      <dsp:nvSpPr>
        <dsp:cNvPr id="0" name=""/>
        <dsp:cNvSpPr/>
      </dsp:nvSpPr>
      <dsp:spPr>
        <a:xfrm>
          <a:off x="4872169" y="959179"/>
          <a:ext cx="3007197" cy="3980251"/>
        </a:xfrm>
        <a:prstGeom prst="rect">
          <a:avLst/>
        </a:prstGeom>
        <a:solidFill>
          <a:srgbClr val="3F5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3245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PNDU 2019 – 2025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PEI de Universidades</a:t>
          </a:r>
          <a:endParaRPr lang="es-E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ESTRUCTURA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- Áreas Estratégicas</a:t>
          </a:r>
          <a:endParaRPr lang="es-ES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- Políticas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- Objetivos Estratégicos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- Indicadores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- Resultados  Esperados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- Metas Anuales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b="1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b="1" kern="1200" dirty="0"/>
        </a:p>
      </dsp:txBody>
      <dsp:txXfrm>
        <a:off x="4872169" y="959179"/>
        <a:ext cx="3007197" cy="3980251"/>
      </dsp:txXfrm>
    </dsp:sp>
    <dsp:sp modelId="{DE4885CD-3E46-4E4D-9843-9B3C3A37C971}">
      <dsp:nvSpPr>
        <dsp:cNvPr id="0" name=""/>
        <dsp:cNvSpPr/>
      </dsp:nvSpPr>
      <dsp:spPr>
        <a:xfrm>
          <a:off x="4336275" y="129351"/>
          <a:ext cx="1207452" cy="12074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DED21-0659-44A2-8CEF-3EC379FD3D58}">
      <dsp:nvSpPr>
        <dsp:cNvPr id="0" name=""/>
        <dsp:cNvSpPr/>
      </dsp:nvSpPr>
      <dsp:spPr>
        <a:xfrm>
          <a:off x="2" y="0"/>
          <a:ext cx="8876885" cy="47740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9E800-084E-455E-9DF4-2DC26B552B2D}">
      <dsp:nvSpPr>
        <dsp:cNvPr id="0" name=""/>
        <dsp:cNvSpPr/>
      </dsp:nvSpPr>
      <dsp:spPr>
        <a:xfrm>
          <a:off x="0" y="186246"/>
          <a:ext cx="2764261" cy="1909629"/>
        </a:xfrm>
        <a:prstGeom prst="roundRect">
          <a:avLst/>
        </a:prstGeom>
        <a:solidFill>
          <a:srgbClr val="3F5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rgbClr val="FFFF00"/>
              </a:solidFill>
            </a:rPr>
            <a:t>Concertación y compatibilización de Resultados y Metas </a:t>
          </a:r>
          <a:r>
            <a:rPr lang="es-MX" sz="2000" kern="1200" dirty="0" smtClean="0"/>
            <a:t>entre los Planes Universitarios y el Plan del gobierno.</a:t>
          </a:r>
          <a:endParaRPr lang="es-ES" sz="2000" kern="1200" dirty="0"/>
        </a:p>
      </dsp:txBody>
      <dsp:txXfrm>
        <a:off x="93220" y="279466"/>
        <a:ext cx="2577821" cy="1723189"/>
      </dsp:txXfrm>
    </dsp:sp>
    <dsp:sp modelId="{4875A4CF-3777-4FDB-85A3-64E106595E54}">
      <dsp:nvSpPr>
        <dsp:cNvPr id="0" name=""/>
        <dsp:cNvSpPr/>
      </dsp:nvSpPr>
      <dsp:spPr>
        <a:xfrm>
          <a:off x="3143158" y="1432221"/>
          <a:ext cx="2768270" cy="1909629"/>
        </a:xfrm>
        <a:prstGeom prst="roundRect">
          <a:avLst/>
        </a:prstGeom>
        <a:solidFill>
          <a:srgbClr val="3F5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rgbClr val="FFFF00"/>
              </a:solidFill>
            </a:rPr>
            <a:t>Consenso sobre los mejores resultados </a:t>
          </a:r>
          <a:r>
            <a:rPr lang="es-MX" sz="2000" kern="1200" dirty="0" smtClean="0">
              <a:solidFill>
                <a:schemeClr val="bg1"/>
              </a:solidFill>
            </a:rPr>
            <a:t>de las Universidades </a:t>
          </a:r>
          <a:r>
            <a:rPr lang="es-MX" sz="2000" kern="1200" dirty="0" smtClean="0"/>
            <a:t>para el </a:t>
          </a:r>
          <a:r>
            <a:rPr lang="es-MX" sz="2000" kern="1200" dirty="0" smtClean="0">
              <a:solidFill>
                <a:srgbClr val="FFFF00"/>
              </a:solidFill>
            </a:rPr>
            <a:t>Desarrollo Nacional</a:t>
          </a:r>
          <a:r>
            <a:rPr lang="es-MX" sz="2000" kern="1200" dirty="0" smtClean="0"/>
            <a:t>.</a:t>
          </a:r>
          <a:endParaRPr lang="es-ES" sz="2000" kern="1200" dirty="0"/>
        </a:p>
      </dsp:txBody>
      <dsp:txXfrm>
        <a:off x="3236378" y="1525441"/>
        <a:ext cx="2581830" cy="1723189"/>
      </dsp:txXfrm>
    </dsp:sp>
    <dsp:sp modelId="{AFB3ED8E-4E4A-4616-8F85-CB9A77FE7746}">
      <dsp:nvSpPr>
        <dsp:cNvPr id="0" name=""/>
        <dsp:cNvSpPr/>
      </dsp:nvSpPr>
      <dsp:spPr>
        <a:xfrm>
          <a:off x="6290325" y="2864443"/>
          <a:ext cx="2586564" cy="1909629"/>
        </a:xfrm>
        <a:prstGeom prst="roundRect">
          <a:avLst/>
        </a:prstGeom>
        <a:solidFill>
          <a:srgbClr val="3F5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Incorporación del Plan de Desarrollo Universitario a</a:t>
          </a:r>
          <a:r>
            <a:rPr lang="es-MX" sz="2000" kern="1200" dirty="0" smtClean="0">
              <a:solidFill>
                <a:srgbClr val="FFFF00"/>
              </a:solidFill>
            </a:rPr>
            <a:t>l Plan de Gobierno.</a:t>
          </a:r>
          <a:endParaRPr lang="es-ES" sz="2000" kern="1200" dirty="0"/>
        </a:p>
      </dsp:txBody>
      <dsp:txXfrm>
        <a:off x="6383545" y="2957663"/>
        <a:ext cx="2400124" cy="1723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0.13084</cdr:x>
      <cdr:y>0</cdr:y>
    </cdr:from>
    <cdr:to>
      <cdr:x>0.54795</cdr:x>
      <cdr:y>0.09953</cdr:y>
    </cdr:to>
    <cdr:sp macro="" textlink="">
      <cdr:nvSpPr>
        <cdr:cNvPr id="2" name="Google Shape;193;p1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67661" y="0"/>
          <a:ext cx="3084857" cy="491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spcFirstLastPara="1" vert="horz" wrap="square" lIns="91425" tIns="91425" rIns="91425" bIns="91425" rtlCol="0" anchor="t" anchorCtr="0">
          <a:no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s-BO" sz="1600" b="1" dirty="0"/>
            <a:t>IDH  </a:t>
          </a:r>
        </a:p>
        <a:p xmlns:a="http://schemas.openxmlformats.org/drawingml/2006/main">
          <a:pPr algn="ctr">
            <a:spcBef>
              <a:spcPts val="0"/>
            </a:spcBef>
          </a:pPr>
          <a:r>
            <a:rPr lang="es-BO" sz="1600" b="1" dirty="0"/>
            <a:t>51,7</a:t>
          </a:r>
        </a:p>
        <a:p xmlns:a="http://schemas.openxmlformats.org/drawingml/2006/main">
          <a:pPr algn="ctr">
            <a:spcBef>
              <a:spcPts val="0"/>
            </a:spcBef>
          </a:pPr>
          <a:r>
            <a:rPr lang="es-BO" sz="1600" b="1" dirty="0"/>
            <a:t>11%</a:t>
          </a:r>
        </a:p>
        <a:p xmlns:a="http://schemas.openxmlformats.org/drawingml/2006/main">
          <a:pPr>
            <a:spcBef>
              <a:spcPts val="0"/>
            </a:spcBef>
          </a:pPr>
          <a:endParaRPr lang="es-BO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50C30-E718-437C-894C-EF664CC83F31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1F955-626E-4932-8306-F3AD665D2D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2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02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12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117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37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972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/>
          <a:stretch/>
        </p:blipFill>
        <p:spPr>
          <a:xfrm>
            <a:off x="0" y="0"/>
            <a:ext cx="9144000" cy="690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731" y="2682642"/>
            <a:ext cx="7307631" cy="1329937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Tema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1731" y="4183378"/>
            <a:ext cx="715926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Sub 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947"/>
            <a:ext cx="9149344" cy="7069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37818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Contenido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56"/>
            <a:ext cx="7072431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5963633"/>
            <a:ext cx="2202831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877033"/>
            <a:ext cx="12993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1" y="-9451"/>
            <a:ext cx="8661399" cy="6867451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2" y="1454351"/>
            <a:ext cx="8847503" cy="3949300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602667"/>
            <a:ext cx="5090700" cy="3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4000" i="1">
                <a:solidFill>
                  <a:srgbClr val="FFFFFF"/>
                </a:solidFill>
              </a:defRPr>
            </a:lvl1pPr>
            <a:lvl2pPr marL="1219170" lvl="1" indent="-558786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2pPr>
            <a:lvl3pPr marL="1828754" lvl="2" indent="-558786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3pPr>
            <a:lvl4pPr marL="2438339" lvl="3" indent="-558786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4pPr>
            <a:lvl5pPr marL="3047924" lvl="4" indent="-558786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5pPr>
            <a:lvl6pPr marL="3657509" lvl="5" indent="-558786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6pPr>
            <a:lvl7pPr marL="4267093" lvl="6" indent="-558786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7pPr>
            <a:lvl8pPr marL="4876678" lvl="7" indent="-558786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8pPr>
            <a:lvl9pPr marL="5486263" lvl="8" indent="-558786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1" y="1352767"/>
            <a:ext cx="6765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9800"/>
                </a:solidFill>
              </a:rPr>
              <a:t>“</a:t>
            </a:r>
            <a:endParaRPr sz="9600" b="1" dirty="0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5963633"/>
            <a:ext cx="2202831" cy="894393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4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25DF-059B-E247-9AE9-3612B3BEAD3E}" type="datetimeFigureOut">
              <a:rPr lang="es-ES_tradnl" smtClean="0"/>
              <a:t>15/10/2018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9A61-91F2-7042-BC05-C20193041C3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98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3.pn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http://4.bp.blogspot.com/_Jas3kXwf96c/TB4W5D27PvI/AAAAAAAAABc/yl-ti9p5-10/s1600/recursos.gif" TargetMode="External"/><Relationship Id="rId5" Type="http://schemas.openxmlformats.org/officeDocument/2006/relationships/image" Target="../media/image61.gif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1731" y="2937164"/>
            <a:ext cx="7567978" cy="1537854"/>
          </a:xfrm>
        </p:spPr>
        <p:txBody>
          <a:bodyPr>
            <a:noAutofit/>
          </a:bodyPr>
          <a:lstStyle/>
          <a:p>
            <a:pPr algn="just"/>
            <a:r>
              <a:rPr lang="es-MX" sz="2800" dirty="0"/>
              <a:t>LA AUTONOMÍA UNIVERSITARIA EN EL MARCO DEL SISTEMA DE PLANIFICACIÓN INTEGRAL DEL ESTADO PLURINACIONAL DE BOLIVIA</a:t>
            </a:r>
            <a:endParaRPr lang="es-ES_tradnl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1731" y="4607021"/>
            <a:ext cx="7159269" cy="671395"/>
          </a:xfrm>
        </p:spPr>
        <p:txBody>
          <a:bodyPr/>
          <a:lstStyle/>
          <a:p>
            <a:r>
              <a:rPr lang="en" dirty="0"/>
              <a:t>Tegucigalpa, Honduras, Octubre 16 </a:t>
            </a:r>
            <a:r>
              <a:rPr lang="es-MX" dirty="0"/>
              <a:t>de</a:t>
            </a:r>
            <a:r>
              <a:rPr lang="en" dirty="0" smtClean="0"/>
              <a:t> </a:t>
            </a:r>
            <a:r>
              <a:rPr lang="en" dirty="0"/>
              <a:t>2018</a:t>
            </a:r>
            <a:endParaRPr lang="es-ES_tradnl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5597345"/>
            <a:ext cx="7159269" cy="1260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MX" sz="1800" b="1" dirty="0"/>
              <a:t>Jorge Eduardo Fuentes Ávila</a:t>
            </a:r>
          </a:p>
          <a:p>
            <a:pPr>
              <a:spcBef>
                <a:spcPts val="0"/>
              </a:spcBef>
            </a:pPr>
            <a:r>
              <a:rPr lang="es-MX" sz="1800" b="1" dirty="0"/>
              <a:t>Director Planificación  y Evaluación </a:t>
            </a:r>
            <a:r>
              <a:rPr lang="es-MX" sz="1800" b="1" dirty="0" smtClean="0"/>
              <a:t>Institucional</a:t>
            </a:r>
          </a:p>
          <a:p>
            <a:pPr>
              <a:spcBef>
                <a:spcPts val="0"/>
              </a:spcBef>
            </a:pPr>
            <a:endParaRPr lang="es-MX" sz="1800" b="1" dirty="0" smtClean="0"/>
          </a:p>
          <a:p>
            <a:pPr>
              <a:spcBef>
                <a:spcPts val="0"/>
              </a:spcBef>
            </a:pPr>
            <a:r>
              <a:rPr lang="es-MX" sz="1800" b="1" dirty="0" smtClean="0"/>
              <a:t>Comisión Técnica Nacional de Gestión</a:t>
            </a:r>
          </a:p>
          <a:p>
            <a:pPr>
              <a:spcBef>
                <a:spcPts val="0"/>
              </a:spcBef>
            </a:pPr>
            <a:r>
              <a:rPr lang="es-MX" sz="1800" b="1" dirty="0" smtClean="0"/>
              <a:t>COMITÉ EJECUTIVO DE LA UNIVERSIDAD BOLIVIANA</a:t>
            </a:r>
            <a:endParaRPr lang="es-MX" sz="1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318"/>
            <a:ext cx="663105" cy="880209"/>
          </a:xfrm>
          <a:prstGeom prst="rect">
            <a:avLst/>
          </a:prstGeom>
        </p:spPr>
      </p:pic>
      <p:sp>
        <p:nvSpPr>
          <p:cNvPr id="7" name="Google Shape;504;p34"/>
          <p:cNvSpPr txBox="1">
            <a:spLocks/>
          </p:cNvSpPr>
          <p:nvPr/>
        </p:nvSpPr>
        <p:spPr>
          <a:xfrm>
            <a:off x="552268" y="1766117"/>
            <a:ext cx="3451695" cy="70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Bef>
                <a:spcPts val="0"/>
              </a:spcBef>
              <a:buFont typeface="Roboto Condensed Light"/>
              <a:buNone/>
            </a:pPr>
            <a:r>
              <a:rPr lang="es-MX" sz="1100" b="1" dirty="0" smtClean="0">
                <a:solidFill>
                  <a:schemeClr val="bg1"/>
                </a:solidFill>
              </a:rPr>
              <a:t>UNIVERSIDAD MAYOR, REAL Y PONTIFICIA DE SAN FRANCISCO XAVIER DE CHUQUISACA</a:t>
            </a:r>
            <a:endParaRPr lang="es-MX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487" y="4475018"/>
            <a:ext cx="7794269" cy="1537854"/>
          </a:xfrm>
        </p:spPr>
        <p:txBody>
          <a:bodyPr>
            <a:noAutofit/>
          </a:bodyPr>
          <a:lstStyle/>
          <a:p>
            <a:pPr algn="just"/>
            <a:r>
              <a:rPr lang="es-MX" sz="4000" dirty="0"/>
              <a:t>SENTIDO Y ALCANCE DE LA AUTONOMÍA UNIVERSITARIA</a:t>
            </a:r>
            <a:endParaRPr lang="es-ES_tradnl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487" y="3381830"/>
            <a:ext cx="7159269" cy="1223596"/>
          </a:xfrm>
        </p:spPr>
        <p:txBody>
          <a:bodyPr>
            <a:normAutofit lnSpcReduction="10000"/>
          </a:bodyPr>
          <a:lstStyle/>
          <a:p>
            <a:r>
              <a:rPr lang="en" sz="8600" dirty="0" smtClean="0"/>
              <a:t>II.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74" y="6012872"/>
            <a:ext cx="457212" cy="6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3200" b="1" dirty="0"/>
              <a:t>Autonomía Universitaria …(1)</a:t>
            </a:r>
            <a:r>
              <a:rPr lang="es-BO" sz="3200" b="1" dirty="0" smtClean="0"/>
              <a:t>.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6" name="Google Shape;193;p12"/>
          <p:cNvSpPr txBox="1">
            <a:spLocks/>
          </p:cNvSpPr>
          <p:nvPr/>
        </p:nvSpPr>
        <p:spPr>
          <a:xfrm>
            <a:off x="447665" y="1917007"/>
            <a:ext cx="4559763" cy="31924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es-MX" sz="2800" dirty="0" smtClean="0"/>
              <a:t>La Autonomía Universitaria, incorporada en la Constitución Política del Estado por referéndum (1931), tiene una </a:t>
            </a:r>
            <a:r>
              <a:rPr lang="es-MX" sz="2800" b="1" dirty="0" smtClean="0">
                <a:solidFill>
                  <a:srgbClr val="FF0000"/>
                </a:solidFill>
              </a:rPr>
              <a:t>mayor connotación histórica y social en Bolivia.</a:t>
            </a:r>
            <a:endParaRPr lang="es-MX" sz="28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42" y="2155932"/>
            <a:ext cx="3588058" cy="2764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919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3200" b="1" dirty="0"/>
              <a:t>Autonomía Universitaria </a:t>
            </a:r>
            <a:r>
              <a:rPr lang="es-BO" sz="3200" b="1" dirty="0" smtClean="0"/>
              <a:t>…(2).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0" name="46 Rectángulo redondeado"/>
          <p:cNvSpPr/>
          <p:nvPr/>
        </p:nvSpPr>
        <p:spPr bwMode="auto">
          <a:xfrm>
            <a:off x="2122506" y="2322660"/>
            <a:ext cx="5744237" cy="49431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4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a) Libre administración de sus recursos</a:t>
            </a:r>
            <a:endParaRPr lang="es-ES" sz="24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56 Rectángulo"/>
          <p:cNvSpPr/>
          <p:nvPr/>
        </p:nvSpPr>
        <p:spPr bwMode="auto">
          <a:xfrm>
            <a:off x="779219" y="1268013"/>
            <a:ext cx="6191046" cy="904475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solidFill>
                  <a:prstClr val="white"/>
                </a:solidFill>
                <a:latin typeface="Calibri"/>
              </a:rPr>
              <a:t>La CPE art. 92° </a:t>
            </a:r>
            <a:r>
              <a:rPr lang="es-MX" sz="2800" b="1" dirty="0" smtClean="0">
                <a:solidFill>
                  <a:prstClr val="white"/>
                </a:solidFill>
                <a:latin typeface="Calibri"/>
              </a:rPr>
              <a:t>define </a:t>
            </a:r>
            <a:r>
              <a:rPr lang="es-MX" sz="2800" b="1" dirty="0">
                <a:solidFill>
                  <a:prstClr val="white"/>
                </a:solidFill>
                <a:latin typeface="Calibri"/>
              </a:rPr>
              <a:t>el </a:t>
            </a:r>
            <a:r>
              <a:rPr lang="es-MX" sz="2800" b="1" dirty="0" smtClean="0">
                <a:solidFill>
                  <a:srgbClr val="FFFF00"/>
                </a:solidFill>
                <a:latin typeface="Calibri"/>
              </a:rPr>
              <a:t>sentido </a:t>
            </a:r>
            <a:r>
              <a:rPr lang="es-MX" sz="2800" b="1" dirty="0">
                <a:solidFill>
                  <a:srgbClr val="FFFF00"/>
                </a:solidFill>
                <a:latin typeface="Calibri"/>
              </a:rPr>
              <a:t>y alcance de la autonomía </a:t>
            </a:r>
            <a:r>
              <a:rPr lang="es-MX" sz="2800" b="1" dirty="0" smtClean="0">
                <a:solidFill>
                  <a:srgbClr val="FFFF00"/>
                </a:solidFill>
                <a:latin typeface="Calibri"/>
              </a:rPr>
              <a:t>universitaria</a:t>
            </a:r>
            <a:r>
              <a:rPr lang="es-MX" sz="2800" b="1" dirty="0" smtClean="0">
                <a:solidFill>
                  <a:prstClr val="white"/>
                </a:solidFill>
                <a:latin typeface="Calibri"/>
              </a:rPr>
              <a:t>: </a:t>
            </a:r>
            <a:endParaRPr lang="es-MX" sz="28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Conector angular 11"/>
          <p:cNvCxnSpPr>
            <a:stCxn id="11" idx="1"/>
            <a:endCxn id="10" idx="1"/>
          </p:cNvCxnSpPr>
          <p:nvPr/>
        </p:nvCxnSpPr>
        <p:spPr>
          <a:xfrm rot="10800000" flipH="1" flipV="1">
            <a:off x="779218" y="1720251"/>
            <a:ext cx="1343287" cy="849568"/>
          </a:xfrm>
          <a:prstGeom prst="bentConnector3">
            <a:avLst>
              <a:gd name="adj1" fmla="val -17018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11" idx="1"/>
            <a:endCxn id="15" idx="1"/>
          </p:cNvCxnSpPr>
          <p:nvPr/>
        </p:nvCxnSpPr>
        <p:spPr>
          <a:xfrm rot="10800000" flipH="1" flipV="1">
            <a:off x="779218" y="1720251"/>
            <a:ext cx="1343285" cy="1571074"/>
          </a:xfrm>
          <a:prstGeom prst="bentConnector3">
            <a:avLst>
              <a:gd name="adj1" fmla="val -17018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11" idx="1"/>
            <a:endCxn id="16" idx="1"/>
          </p:cNvCxnSpPr>
          <p:nvPr/>
        </p:nvCxnSpPr>
        <p:spPr>
          <a:xfrm rot="10800000" flipH="1" flipV="1">
            <a:off x="779219" y="1720251"/>
            <a:ext cx="1343286" cy="2432728"/>
          </a:xfrm>
          <a:prstGeom prst="bentConnector3">
            <a:avLst>
              <a:gd name="adj1" fmla="val -17018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6 Rectángulo redondeado"/>
          <p:cNvSpPr/>
          <p:nvPr/>
        </p:nvSpPr>
        <p:spPr bwMode="auto">
          <a:xfrm>
            <a:off x="2122504" y="2898246"/>
            <a:ext cx="5744238" cy="78615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4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b) nombramiento de sus rectores, personal docente y administrativo; </a:t>
            </a:r>
          </a:p>
        </p:txBody>
      </p:sp>
      <p:sp>
        <p:nvSpPr>
          <p:cNvPr id="16" name="46 Rectángulo redondeado"/>
          <p:cNvSpPr/>
          <p:nvPr/>
        </p:nvSpPr>
        <p:spPr bwMode="auto">
          <a:xfrm>
            <a:off x="2122505" y="3787067"/>
            <a:ext cx="5744237" cy="73182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4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c) elaboración y aprobación de sus </a:t>
            </a:r>
            <a:r>
              <a:rPr lang="es-MX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estatutos</a:t>
            </a:r>
            <a:r>
              <a:rPr lang="es-MX" sz="24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planes de estudio y presupuestos anuales; </a:t>
            </a:r>
          </a:p>
        </p:txBody>
      </p:sp>
      <p:sp>
        <p:nvSpPr>
          <p:cNvPr id="17" name="46 Rectángulo redondeado"/>
          <p:cNvSpPr/>
          <p:nvPr/>
        </p:nvSpPr>
        <p:spPr bwMode="auto">
          <a:xfrm>
            <a:off x="2122506" y="4665809"/>
            <a:ext cx="5744237" cy="46434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4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d) aceptación de legados y donaciones; </a:t>
            </a:r>
          </a:p>
        </p:txBody>
      </p:sp>
      <p:cxnSp>
        <p:nvCxnSpPr>
          <p:cNvPr id="18" name="Conector angular 17"/>
          <p:cNvCxnSpPr>
            <a:stCxn id="11" idx="1"/>
            <a:endCxn id="17" idx="1"/>
          </p:cNvCxnSpPr>
          <p:nvPr/>
        </p:nvCxnSpPr>
        <p:spPr>
          <a:xfrm rot="10800000" flipH="1" flipV="1">
            <a:off x="779218" y="1720250"/>
            <a:ext cx="1343287" cy="3177731"/>
          </a:xfrm>
          <a:prstGeom prst="bentConnector3">
            <a:avLst>
              <a:gd name="adj1" fmla="val -17018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6 Rectángulo redondeado"/>
          <p:cNvSpPr/>
          <p:nvPr/>
        </p:nvSpPr>
        <p:spPr bwMode="auto">
          <a:xfrm>
            <a:off x="2122506" y="5209220"/>
            <a:ext cx="5744237" cy="7319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4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s-MX" sz="24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) </a:t>
            </a:r>
            <a:r>
              <a:rPr lang="es-MX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R</a:t>
            </a:r>
            <a:r>
              <a:rPr lang="es-MX" sz="24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ealizar </a:t>
            </a:r>
            <a:r>
              <a:rPr lang="es-MX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sus </a:t>
            </a:r>
            <a:r>
              <a:rPr lang="es-MX" sz="24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fines y</a:t>
            </a:r>
            <a:r>
              <a:rPr lang="es-MX" sz="24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MX" sz="24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sostener </a:t>
            </a:r>
            <a:r>
              <a:rPr lang="es-MX" sz="24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sus </a:t>
            </a:r>
            <a:r>
              <a:rPr lang="es-MX" sz="24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institutos y facultades</a:t>
            </a:r>
          </a:p>
        </p:txBody>
      </p:sp>
      <p:cxnSp>
        <p:nvCxnSpPr>
          <p:cNvPr id="20" name="Conector angular 19"/>
          <p:cNvCxnSpPr>
            <a:stCxn id="11" idx="1"/>
            <a:endCxn id="19" idx="1"/>
          </p:cNvCxnSpPr>
          <p:nvPr/>
        </p:nvCxnSpPr>
        <p:spPr>
          <a:xfrm rot="10800000" flipH="1" flipV="1">
            <a:off x="779218" y="1720251"/>
            <a:ext cx="1343287" cy="3854922"/>
          </a:xfrm>
          <a:prstGeom prst="bentConnector3">
            <a:avLst>
              <a:gd name="adj1" fmla="val -17018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3200" b="1" dirty="0"/>
              <a:t>Autonomía Universitaria </a:t>
            </a:r>
            <a:r>
              <a:rPr lang="es-BO" sz="3200" b="1" dirty="0" smtClean="0"/>
              <a:t>…(3).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0" name="56 Rectángulo"/>
          <p:cNvSpPr/>
          <p:nvPr/>
        </p:nvSpPr>
        <p:spPr bwMode="auto">
          <a:xfrm>
            <a:off x="225035" y="1465118"/>
            <a:ext cx="8498050" cy="1304103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>
                <a:solidFill>
                  <a:prstClr val="white"/>
                </a:solidFill>
                <a:latin typeface="Calibri"/>
              </a:rPr>
              <a:t>Las </a:t>
            </a:r>
            <a:r>
              <a:rPr lang="es-MX" sz="2800" dirty="0" smtClean="0">
                <a:solidFill>
                  <a:prstClr val="white"/>
                </a:solidFill>
                <a:latin typeface="Calibri"/>
              </a:rPr>
              <a:t>Universidades </a:t>
            </a:r>
            <a:r>
              <a:rPr lang="es-MX" sz="2800" dirty="0">
                <a:solidFill>
                  <a:prstClr val="white"/>
                </a:solidFill>
                <a:latin typeface="Calibri"/>
              </a:rPr>
              <a:t>autónomas </a:t>
            </a:r>
            <a:r>
              <a:rPr lang="es-MX" sz="2800" dirty="0">
                <a:solidFill>
                  <a:srgbClr val="FFFF00"/>
                </a:solidFill>
                <a:latin typeface="Calibri"/>
              </a:rPr>
              <a:t>no son soberanas</a:t>
            </a:r>
            <a:r>
              <a:rPr lang="es-MX" sz="2800" dirty="0">
                <a:solidFill>
                  <a:prstClr val="white"/>
                </a:solidFill>
                <a:latin typeface="Calibri"/>
              </a:rPr>
              <a:t>, de lo contrario se </a:t>
            </a:r>
            <a:r>
              <a:rPr lang="es-MX" sz="2800" dirty="0">
                <a:solidFill>
                  <a:srgbClr val="FFFF00"/>
                </a:solidFill>
                <a:latin typeface="Calibri"/>
              </a:rPr>
              <a:t>crearía el caos y </a:t>
            </a:r>
            <a:r>
              <a:rPr lang="es-MX" sz="2800" dirty="0" smtClean="0">
                <a:solidFill>
                  <a:srgbClr val="FFFF00"/>
                </a:solidFill>
                <a:latin typeface="Calibri"/>
              </a:rPr>
              <a:t>desconcierto</a:t>
            </a:r>
            <a:r>
              <a:rPr lang="es-MX" sz="28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s-MX" sz="2800" dirty="0">
                <a:solidFill>
                  <a:prstClr val="white"/>
                </a:solidFill>
                <a:latin typeface="Calibri"/>
              </a:rPr>
              <a:t>en la administración del Estado.</a:t>
            </a:r>
          </a:p>
        </p:txBody>
      </p:sp>
      <p:sp>
        <p:nvSpPr>
          <p:cNvPr id="11" name="56 Rectángulo"/>
          <p:cNvSpPr/>
          <p:nvPr/>
        </p:nvSpPr>
        <p:spPr bwMode="auto">
          <a:xfrm>
            <a:off x="225034" y="3054849"/>
            <a:ext cx="8498051" cy="2753513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prstClr val="white"/>
                </a:solidFill>
                <a:latin typeface="Calibri"/>
              </a:rPr>
              <a:t>Son </a:t>
            </a:r>
            <a:r>
              <a:rPr lang="es-MX" sz="2800" dirty="0">
                <a:solidFill>
                  <a:prstClr val="white"/>
                </a:solidFill>
                <a:latin typeface="Calibri"/>
              </a:rPr>
              <a:t>parte del </a:t>
            </a:r>
            <a:r>
              <a:rPr lang="es-MX" sz="2800" dirty="0" smtClean="0">
                <a:solidFill>
                  <a:prstClr val="white"/>
                </a:solidFill>
                <a:latin typeface="Calibri"/>
              </a:rPr>
              <a:t>Estado. Art</a:t>
            </a:r>
            <a:r>
              <a:rPr lang="es-MX" sz="28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s-MX" sz="2800" dirty="0" smtClean="0">
                <a:solidFill>
                  <a:prstClr val="white"/>
                </a:solidFill>
                <a:latin typeface="Calibri"/>
              </a:rPr>
              <a:t>93 </a:t>
            </a:r>
            <a:r>
              <a:rPr lang="es-MX" sz="2800" dirty="0">
                <a:solidFill>
                  <a:prstClr val="white"/>
                </a:solidFill>
                <a:latin typeface="Calibri"/>
              </a:rPr>
              <a:t>de la CPE </a:t>
            </a:r>
            <a:r>
              <a:rPr lang="es-MX" sz="2800" dirty="0" smtClean="0">
                <a:solidFill>
                  <a:prstClr val="white"/>
                </a:solidFill>
                <a:latin typeface="Calibri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800" dirty="0">
              <a:solidFill>
                <a:prstClr val="white"/>
              </a:solidFill>
              <a:latin typeface="Calibri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>
                <a:solidFill>
                  <a:prstClr val="white"/>
                </a:solidFill>
                <a:latin typeface="Calibri"/>
              </a:rPr>
              <a:t>“Las </a:t>
            </a:r>
            <a:r>
              <a:rPr lang="es-MX" sz="2800" dirty="0" smtClean="0">
                <a:solidFill>
                  <a:prstClr val="white"/>
                </a:solidFill>
                <a:latin typeface="Calibri"/>
              </a:rPr>
              <a:t>Universidades </a:t>
            </a:r>
            <a:r>
              <a:rPr lang="es-MX" sz="2800" dirty="0" smtClean="0">
                <a:solidFill>
                  <a:srgbClr val="FFFF00"/>
                </a:solidFill>
                <a:latin typeface="Calibri"/>
              </a:rPr>
              <a:t>públicas </a:t>
            </a:r>
            <a:r>
              <a:rPr lang="es-MX" sz="2800" dirty="0">
                <a:solidFill>
                  <a:srgbClr val="FFFF00"/>
                </a:solidFill>
                <a:latin typeface="Calibri"/>
              </a:rPr>
              <a:t>serán obligatoria y </a:t>
            </a:r>
            <a:r>
              <a:rPr lang="es-MX" sz="2800" dirty="0" smtClean="0">
                <a:solidFill>
                  <a:srgbClr val="FFFF00"/>
                </a:solidFill>
                <a:latin typeface="Calibri"/>
              </a:rPr>
              <a:t>suficientemente  subvencionadas </a:t>
            </a:r>
            <a:r>
              <a:rPr lang="es-MX" sz="2800" dirty="0">
                <a:solidFill>
                  <a:srgbClr val="FFFF00"/>
                </a:solidFill>
                <a:latin typeface="Calibri"/>
              </a:rPr>
              <a:t>por el Estado,</a:t>
            </a:r>
            <a:r>
              <a:rPr lang="es-MX" sz="2800" dirty="0">
                <a:solidFill>
                  <a:prstClr val="white"/>
                </a:solidFill>
                <a:latin typeface="Calibri"/>
              </a:rPr>
              <a:t> independientemente de sus recursos departamentales, municipales y propios, creados y por crearse”</a:t>
            </a:r>
          </a:p>
        </p:txBody>
      </p:sp>
    </p:spTree>
    <p:extLst>
      <p:ext uri="{BB962C8B-B14F-4D97-AF65-F5344CB8AC3E}">
        <p14:creationId xmlns:p14="http://schemas.microsoft.com/office/powerpoint/2010/main" val="36126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n-US" sz="3200" b="1" dirty="0"/>
              <a:t>LA AUTONOMÍA EN EL SIGLO XXI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6" name="Google Shape;193;p12"/>
          <p:cNvSpPr txBox="1">
            <a:spLocks/>
          </p:cNvSpPr>
          <p:nvPr/>
        </p:nvSpPr>
        <p:spPr>
          <a:xfrm>
            <a:off x="342391" y="1483551"/>
            <a:ext cx="8438752" cy="16225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MX" dirty="0" smtClean="0"/>
              <a:t>La autonomía universitaria es </a:t>
            </a:r>
            <a:r>
              <a:rPr lang="es-MX" dirty="0" smtClean="0">
                <a:solidFill>
                  <a:srgbClr val="FF0000"/>
                </a:solidFill>
              </a:rPr>
              <a:t>un conjunto de libertades que el Estado reconoce a las Universidades</a:t>
            </a:r>
            <a:r>
              <a:rPr lang="es-MX" dirty="0" smtClean="0"/>
              <a:t>, la facultad de darse a sí mismas las normas que rijan su </a:t>
            </a:r>
            <a:r>
              <a:rPr lang="es-MX" dirty="0" smtClean="0">
                <a:solidFill>
                  <a:srgbClr val="FF0000"/>
                </a:solidFill>
              </a:rPr>
              <a:t>organización, gobierno y régimen académico</a:t>
            </a:r>
            <a:r>
              <a:rPr lang="es-MX" dirty="0" smtClean="0"/>
              <a:t>, sin interferencias externas. </a:t>
            </a:r>
          </a:p>
          <a:p>
            <a:pPr algn="just">
              <a:spcBef>
                <a:spcPts val="0"/>
              </a:spcBef>
            </a:pPr>
            <a:r>
              <a:rPr lang="es-MX" dirty="0" smtClean="0"/>
              <a:t>(C. </a:t>
            </a:r>
            <a:r>
              <a:rPr lang="es-MX" dirty="0" smtClean="0"/>
              <a:t>Tunnermann</a:t>
            </a:r>
            <a:r>
              <a:rPr lang="es-MX" dirty="0" smtClean="0"/>
              <a:t>)</a:t>
            </a:r>
            <a:r>
              <a:rPr lang="es-MX" sz="2800" dirty="0" smtClean="0"/>
              <a:t> </a:t>
            </a:r>
            <a:endParaRPr lang="es-MX" sz="2800" dirty="0"/>
          </a:p>
        </p:txBody>
      </p:sp>
      <p:sp>
        <p:nvSpPr>
          <p:cNvPr id="7" name="56 Rectángulo"/>
          <p:cNvSpPr/>
          <p:nvPr/>
        </p:nvSpPr>
        <p:spPr bwMode="auto">
          <a:xfrm>
            <a:off x="779219" y="3486522"/>
            <a:ext cx="7547945" cy="1896082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latin typeface="Calibri"/>
              </a:rPr>
              <a:t>Ello implica, entre otras facultades, la </a:t>
            </a:r>
            <a:r>
              <a:rPr lang="es-ES" sz="3200" dirty="0" smtClean="0">
                <a:solidFill>
                  <a:srgbClr val="FFFF00"/>
                </a:solidFill>
                <a:latin typeface="Calibri"/>
              </a:rPr>
              <a:t>libertad para planificar </a:t>
            </a:r>
            <a:r>
              <a:rPr lang="es-ES" sz="3200" dirty="0" smtClean="0">
                <a:solidFill>
                  <a:schemeClr val="bg1"/>
                </a:solidFill>
                <a:latin typeface="Calibri"/>
              </a:rPr>
              <a:t>sus</a:t>
            </a:r>
            <a:r>
              <a:rPr lang="es-ES" sz="32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s-ES" sz="3200" dirty="0" smtClean="0">
                <a:solidFill>
                  <a:schemeClr val="bg1"/>
                </a:solidFill>
                <a:latin typeface="Calibri"/>
              </a:rPr>
              <a:t>programas de investigación, docencia y extensión”</a:t>
            </a:r>
            <a:endParaRPr lang="es-ES" sz="3200" kern="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7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ES" sz="3200" b="1" dirty="0"/>
              <a:t>Autonomía para la Libertad Académica.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1" name="56 Rectángulo"/>
          <p:cNvSpPr/>
          <p:nvPr/>
        </p:nvSpPr>
        <p:spPr bwMode="auto">
          <a:xfrm>
            <a:off x="447666" y="1729293"/>
            <a:ext cx="8217363" cy="1320802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chemeClr val="bg1"/>
                </a:solidFill>
              </a:rPr>
              <a:t>La </a:t>
            </a:r>
            <a:r>
              <a:rPr lang="es-ES" sz="2400" dirty="0">
                <a:solidFill>
                  <a:srgbClr val="FFFF00"/>
                </a:solidFill>
              </a:rPr>
              <a:t>sociedad necesita de una institución que tenga a su cargo generar conocimiento</a:t>
            </a:r>
            <a:r>
              <a:rPr lang="es-ES" sz="2400" dirty="0">
                <a:solidFill>
                  <a:schemeClr val="bg1"/>
                </a:solidFill>
              </a:rPr>
              <a:t>, diseminarlo y aplicarlo a la solución de problemas, ya que el progreso social depende de ello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2" name="56 Rectángulo"/>
          <p:cNvSpPr/>
          <p:nvPr/>
        </p:nvSpPr>
        <p:spPr bwMode="auto">
          <a:xfrm>
            <a:off x="447665" y="3272972"/>
            <a:ext cx="8217363" cy="1168400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ES" sz="2400" dirty="0">
                <a:solidFill>
                  <a:schemeClr val="bg1"/>
                </a:solidFill>
              </a:rPr>
              <a:t>La Universidad, solo puede desempeñar su rol propio si se da la </a:t>
            </a:r>
            <a:r>
              <a:rPr lang="es-ES" sz="2400" dirty="0">
                <a:solidFill>
                  <a:srgbClr val="FFFF00"/>
                </a:solidFill>
              </a:rPr>
              <a:t>condición de libertad de investigación y de enseñanza </a:t>
            </a:r>
            <a:r>
              <a:rPr lang="es-ES" sz="2400" dirty="0">
                <a:solidFill>
                  <a:schemeClr val="bg1"/>
                </a:solidFill>
              </a:rPr>
              <a:t>que le permite aportar a la sociedad lo que le es propio</a:t>
            </a:r>
            <a:r>
              <a:rPr lang="es-ES" sz="2400" dirty="0"/>
              <a:t>.</a:t>
            </a:r>
          </a:p>
        </p:txBody>
      </p:sp>
      <p:sp>
        <p:nvSpPr>
          <p:cNvPr id="13" name="56 Rectángulo"/>
          <p:cNvSpPr/>
          <p:nvPr/>
        </p:nvSpPr>
        <p:spPr bwMode="auto">
          <a:xfrm>
            <a:off x="447666" y="4622279"/>
            <a:ext cx="8217363" cy="1195404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ES" sz="2400" dirty="0">
                <a:solidFill>
                  <a:schemeClr val="bg1"/>
                </a:solidFill>
              </a:rPr>
              <a:t>La autonomía es un medio para la </a:t>
            </a:r>
            <a:r>
              <a:rPr lang="es-ES" sz="2400" dirty="0">
                <a:solidFill>
                  <a:srgbClr val="FFFF00"/>
                </a:solidFill>
              </a:rPr>
              <a:t>protección de la libertad intelectual</a:t>
            </a:r>
            <a:r>
              <a:rPr lang="es-ES" sz="2400" dirty="0">
                <a:solidFill>
                  <a:schemeClr val="bg1"/>
                </a:solidFill>
              </a:rPr>
              <a:t>. Brinda una razonable garantía de que esa necesaria libertad se mantendrá esencialmente inalterada. </a:t>
            </a:r>
          </a:p>
        </p:txBody>
      </p:sp>
    </p:spTree>
    <p:extLst>
      <p:ext uri="{BB962C8B-B14F-4D97-AF65-F5344CB8AC3E}">
        <p14:creationId xmlns:p14="http://schemas.microsoft.com/office/powerpoint/2010/main" val="42281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ES" sz="3200" b="1" dirty="0"/>
              <a:t>Autonomía para la Libertad </a:t>
            </a:r>
            <a:r>
              <a:rPr lang="es-ES" sz="3200" b="1" dirty="0" smtClean="0"/>
              <a:t>Académica.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1" name="56 Rectángulo"/>
          <p:cNvSpPr/>
          <p:nvPr/>
        </p:nvSpPr>
        <p:spPr bwMode="auto">
          <a:xfrm>
            <a:off x="447666" y="2063122"/>
            <a:ext cx="8217363" cy="1320802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ES" sz="2400" dirty="0">
                <a:solidFill>
                  <a:schemeClr val="bg1"/>
                </a:solidFill>
              </a:rPr>
              <a:t>Las Universidades deben luchar para que se produzcan </a:t>
            </a:r>
            <a:r>
              <a:rPr lang="es-ES" sz="2400" dirty="0">
                <a:solidFill>
                  <a:srgbClr val="FFFF00"/>
                </a:solidFill>
              </a:rPr>
              <a:t>relaciones seguras, equitativas y previsibles </a:t>
            </a:r>
            <a:r>
              <a:rPr lang="es-ES" sz="2400" dirty="0">
                <a:solidFill>
                  <a:schemeClr val="bg1"/>
                </a:solidFill>
              </a:rPr>
              <a:t>entre el Estado y las Universidades.</a:t>
            </a:r>
          </a:p>
        </p:txBody>
      </p:sp>
      <p:sp>
        <p:nvSpPr>
          <p:cNvPr id="12" name="56 Rectángulo"/>
          <p:cNvSpPr/>
          <p:nvPr/>
        </p:nvSpPr>
        <p:spPr bwMode="auto">
          <a:xfrm>
            <a:off x="447666" y="3810000"/>
            <a:ext cx="8217363" cy="1516742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MX" sz="2400" dirty="0">
                <a:solidFill>
                  <a:schemeClr val="bg1"/>
                </a:solidFill>
              </a:rPr>
              <a:t>Ser institucional y colectivamente muy cuidadosas en conducir sus relaciones con el Estado en un plano de </a:t>
            </a:r>
            <a:r>
              <a:rPr lang="es-MX" sz="2400" dirty="0">
                <a:solidFill>
                  <a:srgbClr val="FFFF00"/>
                </a:solidFill>
              </a:rPr>
              <a:t>colaboración con independencia</a:t>
            </a:r>
            <a:r>
              <a:rPr lang="es-MX" sz="2400" dirty="0">
                <a:solidFill>
                  <a:schemeClr val="bg1"/>
                </a:solidFill>
              </a:rPr>
              <a:t>, de manera que haya concertación y seguridades.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2800" b="1" dirty="0"/>
              <a:t>CONCLUSIONES SOBRE AUTONOMIA</a:t>
            </a:r>
            <a:endParaRPr lang="en-US" sz="28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557927700"/>
              </p:ext>
            </p:extLst>
          </p:nvPr>
        </p:nvGraphicFramePr>
        <p:xfrm>
          <a:off x="175333" y="1500325"/>
          <a:ext cx="8663867" cy="458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89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4000" dirty="0"/>
              <a:t>Reflexión …</a:t>
            </a:r>
            <a:endParaRPr lang="en-US" sz="40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5" name="Google Shape;193;p12"/>
          <p:cNvSpPr txBox="1">
            <a:spLocks/>
          </p:cNvSpPr>
          <p:nvPr/>
        </p:nvSpPr>
        <p:spPr>
          <a:xfrm>
            <a:off x="667657" y="1973943"/>
            <a:ext cx="7678057" cy="39914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BO" sz="3600" dirty="0" smtClean="0">
                <a:solidFill>
                  <a:schemeClr val="tx1"/>
                </a:solidFill>
              </a:rPr>
              <a:t>¿Cómo podrían las Universidades alcanzar sus fines, sin dotarse de </a:t>
            </a:r>
            <a:r>
              <a:rPr lang="es-BO" sz="3600" dirty="0" smtClean="0">
                <a:solidFill>
                  <a:srgbClr val="FF0000"/>
                </a:solidFill>
              </a:rPr>
              <a:t>capacidades  normativas y organizativas </a:t>
            </a:r>
            <a:r>
              <a:rPr lang="es-BO" sz="3600" dirty="0" smtClean="0">
                <a:solidFill>
                  <a:schemeClr val="tx1"/>
                </a:solidFill>
              </a:rPr>
              <a:t>para el  proceso de planificación, en el marco de su  autonomía?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487" y="4475018"/>
            <a:ext cx="7794269" cy="1537854"/>
          </a:xfrm>
        </p:spPr>
        <p:txBody>
          <a:bodyPr>
            <a:noAutofit/>
          </a:bodyPr>
          <a:lstStyle/>
          <a:p>
            <a:pPr algn="just"/>
            <a:r>
              <a:rPr lang="es-MX" sz="2800" dirty="0"/>
              <a:t>EL SISTEMA DE PLANIFICACIÓN INTEGRAL DEL ESTADO PLURINACIONAL DE BOLIVIA</a:t>
            </a:r>
            <a:r>
              <a:rPr lang="es-MX" sz="3600" dirty="0"/>
              <a:t> 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2400" dirty="0" smtClean="0"/>
              <a:t>LEY 777</a:t>
            </a:r>
            <a:endParaRPr lang="es-ES_tradnl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487" y="3381830"/>
            <a:ext cx="7159269" cy="1223596"/>
          </a:xfrm>
        </p:spPr>
        <p:txBody>
          <a:bodyPr>
            <a:normAutofit lnSpcReduction="10000"/>
          </a:bodyPr>
          <a:lstStyle/>
          <a:p>
            <a:r>
              <a:rPr lang="en" sz="8600" dirty="0" smtClean="0"/>
              <a:t>III.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74" y="6012872"/>
            <a:ext cx="457212" cy="6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3;p12"/>
          <p:cNvSpPr txBox="1">
            <a:spLocks/>
          </p:cNvSpPr>
          <p:nvPr/>
        </p:nvSpPr>
        <p:spPr>
          <a:xfrm>
            <a:off x="884391" y="1246246"/>
            <a:ext cx="7562924" cy="42401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dk1"/>
              </a:buClr>
              <a:buSzPct val="95000"/>
              <a:buFont typeface="+mj-lt"/>
              <a:buAutoNum type="romanUcPeriod"/>
            </a:pPr>
            <a:r>
              <a:rPr lang="es-MX" sz="2400" b="1" dirty="0" smtClean="0"/>
              <a:t>EL SISTEMA DE LA UNIVERSIDAD BOLIVIANA.</a:t>
            </a:r>
          </a:p>
          <a:p>
            <a:pPr marL="514350" indent="-514350">
              <a:buClr>
                <a:schemeClr val="dk1"/>
              </a:buClr>
              <a:buSzPct val="95000"/>
              <a:buFont typeface="+mj-lt"/>
              <a:buAutoNum type="romanUcPeriod"/>
            </a:pPr>
            <a:r>
              <a:rPr lang="es-MX" sz="2400" b="1" dirty="0" smtClean="0"/>
              <a:t>SENTIDO Y ALCANCE DE LA AUTONOMÍA UNIVERSITARIA</a:t>
            </a:r>
            <a:r>
              <a:rPr lang="es-MX" sz="3200" b="1" dirty="0" smtClean="0"/>
              <a:t>.</a:t>
            </a:r>
            <a:endParaRPr lang="es-MX" sz="2400" b="1" dirty="0" smtClean="0"/>
          </a:p>
          <a:p>
            <a:pPr marL="514350" indent="-514350">
              <a:buClr>
                <a:schemeClr val="dk1"/>
              </a:buClr>
              <a:buSzPct val="95000"/>
              <a:buFont typeface="+mj-lt"/>
              <a:buAutoNum type="romanUcPeriod"/>
            </a:pPr>
            <a:r>
              <a:rPr lang="es-MX" sz="2400" b="1" dirty="0" smtClean="0"/>
              <a:t>EL SISTEMA DE PLANIFICACIÓN INTEGRAL DEL ESTADO    (Ley 777 SPIE).</a:t>
            </a:r>
          </a:p>
          <a:p>
            <a:pPr marL="514350" indent="-514350">
              <a:buClr>
                <a:schemeClr val="dk1"/>
              </a:buClr>
              <a:buSzPct val="95000"/>
              <a:buFont typeface="+mj-lt"/>
              <a:buAutoNum type="romanUcPeriod"/>
            </a:pPr>
            <a:r>
              <a:rPr lang="es-MX" sz="2400" b="1" dirty="0" smtClean="0"/>
              <a:t>VULNERACIÓN DE LA AUTONOMÍA UNIVERSITARIA.</a:t>
            </a:r>
          </a:p>
          <a:p>
            <a:pPr marL="514350" indent="-514350">
              <a:buClr>
                <a:schemeClr val="dk1"/>
              </a:buClr>
              <a:buSzPct val="95000"/>
              <a:buFont typeface="+mj-lt"/>
              <a:buAutoNum type="romanUcPeriod"/>
            </a:pPr>
            <a:r>
              <a:rPr lang="es-MX" sz="2400" b="1" dirty="0" smtClean="0"/>
              <a:t>LA ARTICULACIÓN DE LA PLANIFICACIÓN UNIVERSITARIA CON EL SISTEMA DE PLANIFICACIÓN INTEGRAL DEL ESTADO.</a:t>
            </a:r>
          </a:p>
          <a:p>
            <a:pPr marL="514350" indent="-514350">
              <a:buClr>
                <a:schemeClr val="dk1"/>
              </a:buClr>
              <a:buSzPct val="95000"/>
              <a:buFont typeface="+mj-lt"/>
              <a:buAutoNum type="romanUcPeriod"/>
            </a:pPr>
            <a:r>
              <a:rPr lang="es-MX" sz="2400" b="1" dirty="0" smtClean="0"/>
              <a:t>APRENDIZAJES DE LA BUENA PRÁCTICA.</a:t>
            </a:r>
            <a:endParaRPr lang="es-MX" sz="2400" dirty="0" smtClean="0"/>
          </a:p>
          <a:p>
            <a:pPr>
              <a:spcAft>
                <a:spcPts val="1000"/>
              </a:spcAft>
            </a:pPr>
            <a:endParaRPr lang="es-MX" dirty="0"/>
          </a:p>
        </p:txBody>
      </p:sp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4400" dirty="0" smtClean="0">
                <a:latin typeface="Roboto Condensed Light" panose="020B0604020202020204" charset="0"/>
                <a:ea typeface="Roboto Condensed Light" panose="020B0604020202020204" charset="0"/>
              </a:rPr>
              <a:t>      CONTENIDO</a:t>
            </a:r>
            <a:endParaRPr lang="en-US" sz="4400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n" sz="2400" dirty="0"/>
              <a:t>El SPIE comprende los siguientes sub-sistemas</a:t>
            </a:r>
            <a:r>
              <a:rPr lang="en" sz="4000" dirty="0"/>
              <a:t>:</a:t>
            </a:r>
            <a:endParaRPr lang="en-US" sz="40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EE86B6-4BEC-4E7B-A5EF-2FF4DBC6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746" b="48180"/>
          <a:stretch/>
        </p:blipFill>
        <p:spPr>
          <a:xfrm>
            <a:off x="107878" y="1413017"/>
            <a:ext cx="2974747" cy="26409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EE86B6-4BEC-4E7B-A5EF-2FF4DBC6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09" r="33651" b="47762"/>
          <a:stretch/>
        </p:blipFill>
        <p:spPr>
          <a:xfrm>
            <a:off x="3117196" y="1413017"/>
            <a:ext cx="2835785" cy="2575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EE86B6-4BEC-4E7B-A5EF-2FF4DBC6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63" b="46066"/>
          <a:stretch/>
        </p:blipFill>
        <p:spPr>
          <a:xfrm>
            <a:off x="6047818" y="1271463"/>
            <a:ext cx="3028101" cy="27175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EE86B6-4BEC-4E7B-A5EF-2FF4DBC6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99"/>
          <a:stretch/>
        </p:blipFill>
        <p:spPr>
          <a:xfrm>
            <a:off x="217627" y="3988977"/>
            <a:ext cx="8748543" cy="9011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69" y="4909801"/>
            <a:ext cx="1523601" cy="1138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40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MX" sz="2800" dirty="0"/>
              <a:t>Órgano Rector del SPIE</a:t>
            </a:r>
            <a:br>
              <a:rPr lang="es-MX" sz="2800" dirty="0"/>
            </a:br>
            <a:r>
              <a:rPr lang="es-MX" sz="2800" dirty="0"/>
              <a:t>Ministerio de Planificación del Desarrollo.</a:t>
            </a:r>
            <a:endParaRPr lang="en-US" sz="28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6" y="2439677"/>
            <a:ext cx="3044626" cy="1119419"/>
          </a:xfrm>
          <a:prstGeom prst="rect">
            <a:avLst/>
          </a:prstGeom>
          <a:ln>
            <a:noFill/>
          </a:ln>
        </p:spPr>
      </p:pic>
      <p:sp>
        <p:nvSpPr>
          <p:cNvPr id="7" name="Google Shape;193;p12"/>
          <p:cNvSpPr txBox="1">
            <a:spLocks/>
          </p:cNvSpPr>
          <p:nvPr/>
        </p:nvSpPr>
        <p:spPr>
          <a:xfrm>
            <a:off x="940729" y="3578773"/>
            <a:ext cx="2862576" cy="5227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BO" sz="2800" b="1" dirty="0" smtClean="0">
                <a:solidFill>
                  <a:srgbClr val="1F4C9A"/>
                </a:solidFill>
                <a:latin typeface="+mj-lt"/>
              </a:rPr>
              <a:t>Le corresponde:</a:t>
            </a:r>
          </a:p>
          <a:p>
            <a:pPr algn="just">
              <a:spcBef>
                <a:spcPts val="0"/>
              </a:spcBef>
            </a:pPr>
            <a:endParaRPr lang="es-BO" sz="3200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803306" y="1189600"/>
            <a:ext cx="5195552" cy="646454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FFFF00"/>
                </a:solidFill>
              </a:rPr>
              <a:t>Conducir y regular </a:t>
            </a:r>
            <a:r>
              <a:rPr lang="es-MX" sz="2000" dirty="0"/>
              <a:t>el proceso de planificación del país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3803304" y="1938230"/>
            <a:ext cx="5195553" cy="1589462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000" dirty="0" smtClean="0">
                <a:solidFill>
                  <a:srgbClr val="FFFF00"/>
                </a:solidFill>
              </a:rPr>
              <a:t>Establecer la normativa, lineamientos, metodologías, normas técnicas, directrices</a:t>
            </a:r>
            <a:r>
              <a:rPr lang="es-BO" sz="2000" dirty="0" smtClean="0"/>
              <a:t>, protocolos, procesos, procedimientos, subsistemas, plataformas, mecanismos e instrumentos para la implementación del SPIE.</a:t>
            </a:r>
            <a:endParaRPr lang="es-BO" sz="20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803304" y="3627697"/>
            <a:ext cx="5195552" cy="1011198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FFFF00"/>
                </a:solidFill>
              </a:rPr>
              <a:t>Formular</a:t>
            </a:r>
            <a:r>
              <a:rPr lang="es-MX" sz="2000" dirty="0"/>
              <a:t> el Plan General de Desarrollo Económico y </a:t>
            </a:r>
            <a:r>
              <a:rPr lang="es-MX" sz="2000" dirty="0" smtClean="0"/>
              <a:t>Social </a:t>
            </a:r>
            <a:r>
              <a:rPr lang="es-MX" sz="2000" dirty="0"/>
              <a:t>(PGDES) y el Plan de Desarrollo Económico y S</a:t>
            </a:r>
            <a:r>
              <a:rPr lang="es-MX" sz="2000" dirty="0" smtClean="0"/>
              <a:t>ocial (</a:t>
            </a:r>
            <a:r>
              <a:rPr lang="es-MX" sz="2000" dirty="0"/>
              <a:t>PDES).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803303" y="4689976"/>
            <a:ext cx="5195553" cy="915412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FFFF00"/>
                </a:solidFill>
              </a:rPr>
              <a:t>Verificar la compatibilidad y concordancia </a:t>
            </a:r>
            <a:r>
              <a:rPr lang="es-MX" sz="2000" dirty="0"/>
              <a:t>de </a:t>
            </a:r>
            <a:r>
              <a:rPr lang="es-MX" sz="2000" dirty="0" smtClean="0"/>
              <a:t>los </a:t>
            </a:r>
            <a:r>
              <a:rPr lang="es-MX" sz="2000" dirty="0"/>
              <a:t>planes de mediano y corto plazo con el PGDES y el PDES</a:t>
            </a:r>
            <a:r>
              <a:rPr lang="es-MX" sz="2000" dirty="0" smtClean="0"/>
              <a:t>.</a:t>
            </a:r>
            <a:endParaRPr lang="en-US" sz="32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3803306" y="5707550"/>
            <a:ext cx="5195552" cy="638620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FFFF00"/>
                </a:solidFill>
              </a:rPr>
              <a:t>Evaluar los planes de largo y mediano plazo</a:t>
            </a:r>
            <a:r>
              <a:rPr lang="es-MX" sz="2000" dirty="0"/>
              <a:t>, así como sus metas y resultados y acciones.</a:t>
            </a:r>
          </a:p>
        </p:txBody>
      </p:sp>
    </p:spTree>
    <p:extLst>
      <p:ext uri="{BB962C8B-B14F-4D97-AF65-F5344CB8AC3E}">
        <p14:creationId xmlns:p14="http://schemas.microsoft.com/office/powerpoint/2010/main" val="215539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MX" sz="2800" dirty="0"/>
              <a:t>13 PILARES DE LA AGENDA PATRIOTICA</a:t>
            </a:r>
            <a:endParaRPr lang="en-US" sz="28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6" name="Google Shape;193;p12"/>
          <p:cNvSpPr txBox="1">
            <a:spLocks/>
          </p:cNvSpPr>
          <p:nvPr/>
        </p:nvSpPr>
        <p:spPr>
          <a:xfrm>
            <a:off x="3353959" y="2085633"/>
            <a:ext cx="2537533" cy="5335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MX" b="1" dirty="0" smtClean="0">
                <a:solidFill>
                  <a:srgbClr val="FF0000"/>
                </a:solidFill>
              </a:rPr>
              <a:t>Para Instituciones y Universidades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r="12085" b="19631"/>
          <a:stretch/>
        </p:blipFill>
        <p:spPr>
          <a:xfrm>
            <a:off x="328253" y="1681061"/>
            <a:ext cx="3025707" cy="14014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18" y="1543745"/>
            <a:ext cx="2537533" cy="1873216"/>
          </a:xfrm>
          <a:prstGeom prst="rect">
            <a:avLst/>
          </a:prstGeom>
        </p:spPr>
      </p:pic>
      <p:sp>
        <p:nvSpPr>
          <p:cNvPr id="11" name="Google Shape;193;p12"/>
          <p:cNvSpPr txBox="1">
            <a:spLocks/>
          </p:cNvSpPr>
          <p:nvPr/>
        </p:nvSpPr>
        <p:spPr>
          <a:xfrm>
            <a:off x="447666" y="2918547"/>
            <a:ext cx="2434284" cy="5335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MX" sz="2400" b="1" dirty="0" smtClean="0"/>
              <a:t>PGDES</a:t>
            </a:r>
            <a:endParaRPr lang="es-MX" sz="2400" b="1" dirty="0"/>
          </a:p>
        </p:txBody>
      </p:sp>
      <p:sp>
        <p:nvSpPr>
          <p:cNvPr id="12" name="Google Shape;193;p12"/>
          <p:cNvSpPr txBox="1">
            <a:spLocks/>
          </p:cNvSpPr>
          <p:nvPr/>
        </p:nvSpPr>
        <p:spPr>
          <a:xfrm>
            <a:off x="636209" y="3676074"/>
            <a:ext cx="7508575" cy="15740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MX" sz="2400" dirty="0" smtClean="0">
                <a:solidFill>
                  <a:srgbClr val="FF0000"/>
                </a:solidFill>
              </a:rPr>
              <a:t>Establecen las orientaciones para el sector privado, comunitario y social productivo</a:t>
            </a:r>
            <a:r>
              <a:rPr lang="es-MX" sz="2400" dirty="0" smtClean="0"/>
              <a:t>, para el pueblo boliviano y sus organizaciones sociales, y son el marco de alineamiento para la cooperación internacional, </a:t>
            </a:r>
            <a:r>
              <a:rPr lang="es-MX" sz="2400" dirty="0" smtClean="0"/>
              <a:t>ONGs</a:t>
            </a:r>
            <a:r>
              <a:rPr lang="es-MX" sz="2400" dirty="0" smtClean="0"/>
              <a:t>, fundaciones u otras.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507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4000" dirty="0"/>
              <a:t>Reflexión …</a:t>
            </a:r>
            <a:endParaRPr lang="en-US" sz="40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51C3611-FC54-4A05-886D-01392496BB7F}"/>
              </a:ext>
            </a:extLst>
          </p:cNvPr>
          <p:cNvGrpSpPr/>
          <p:nvPr/>
        </p:nvGrpSpPr>
        <p:grpSpPr>
          <a:xfrm>
            <a:off x="1363778" y="1083410"/>
            <a:ext cx="6198165" cy="5029498"/>
            <a:chOff x="2188691" y="186273"/>
            <a:chExt cx="8075051" cy="66040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F8BE958-97DB-4B7D-BAC9-4AE92235B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164" y="186273"/>
              <a:ext cx="7289800" cy="660400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2806C3D-CF3A-408D-9E5A-7CA2086F27B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672" y="1287700"/>
              <a:ext cx="1240393" cy="1224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3FC742B-F15B-4693-A7ED-CF3A46D4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067" y="2324777"/>
              <a:ext cx="1240393" cy="1180431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A103818-8471-4DB3-866B-B3517D558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691" y="3513673"/>
              <a:ext cx="1792770" cy="188604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1246A13-3AFB-49ED-AC49-6EA4BC4F8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096" y="4514387"/>
              <a:ext cx="1240393" cy="1304926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7E831AF-7283-46F0-B9F5-2A19EAFCF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489" y="5366801"/>
              <a:ext cx="1240393" cy="1304926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858B53F-4550-4AD7-9342-216D0335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88" y="4514387"/>
              <a:ext cx="1240381" cy="1304926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196C53-C462-4E2D-BE26-91E7F4A4E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4863" y="3513674"/>
              <a:ext cx="1240382" cy="1304926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4720785-53AC-4492-9608-BE69088CA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669" y="2324776"/>
              <a:ext cx="1253073" cy="1180431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E97A345D-A150-40B8-B8BE-EF9C50F87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535" y="1256327"/>
              <a:ext cx="1253073" cy="1224253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5E902C0-B1EA-4015-8E61-1A5BF3EEE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754" y="332533"/>
              <a:ext cx="1310265" cy="132662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99A23FD-754E-4ADE-AF08-7698CA504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361" y="323303"/>
              <a:ext cx="1240393" cy="1326620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AC9CC87D-1F53-4954-BE6A-78C84032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754" y="5366801"/>
              <a:ext cx="1328808" cy="130492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94B82FC9-92EF-4CA5-AB7E-209021181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771" y="2776537"/>
              <a:ext cx="1240393" cy="1304926"/>
            </a:xfrm>
            <a:prstGeom prst="rect">
              <a:avLst/>
            </a:prstGeom>
          </p:spPr>
        </p:pic>
      </p:grpSp>
      <p:sp>
        <p:nvSpPr>
          <p:cNvPr id="28" name="Elipse 27"/>
          <p:cNvSpPr/>
          <p:nvPr/>
        </p:nvSpPr>
        <p:spPr>
          <a:xfrm>
            <a:off x="1046859" y="3214502"/>
            <a:ext cx="2065874" cy="2193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MX" sz="3200" dirty="0"/>
              <a:t>Planes Estratégicos Institucionales (PEI)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72610" y="2251683"/>
            <a:ext cx="8063390" cy="2349345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3200" dirty="0" smtClean="0"/>
              <a:t>La Ley 777 establece que los PEI deben contemplar </a:t>
            </a:r>
            <a:r>
              <a:rPr lang="es-MX" sz="3200" dirty="0" smtClean="0">
                <a:solidFill>
                  <a:schemeClr val="bg1"/>
                </a:solidFill>
              </a:rPr>
              <a:t>su</a:t>
            </a:r>
            <a:r>
              <a:rPr lang="es-MX" sz="3200" dirty="0" smtClean="0">
                <a:solidFill>
                  <a:srgbClr val="FFFF00"/>
                </a:solidFill>
              </a:rPr>
              <a:t> </a:t>
            </a:r>
            <a:r>
              <a:rPr lang="es-MX" sz="3200" dirty="0">
                <a:solidFill>
                  <a:srgbClr val="FFFF00"/>
                </a:solidFill>
              </a:rPr>
              <a:t>contribución directa a la </a:t>
            </a:r>
            <a:r>
              <a:rPr lang="es-MX" sz="3200" dirty="0" smtClean="0">
                <a:solidFill>
                  <a:srgbClr val="FFFF00"/>
                </a:solidFill>
              </a:rPr>
              <a:t>  implementación </a:t>
            </a:r>
            <a:r>
              <a:rPr lang="es-MX" sz="3200" dirty="0">
                <a:solidFill>
                  <a:srgbClr val="FFFF00"/>
                </a:solidFill>
              </a:rPr>
              <a:t>del </a:t>
            </a:r>
            <a:r>
              <a:rPr lang="es-MX" sz="3200" dirty="0" smtClean="0">
                <a:solidFill>
                  <a:srgbClr val="FFFF00"/>
                </a:solidFill>
              </a:rPr>
              <a:t>PDES (Plan del Gobierno)</a:t>
            </a:r>
            <a:endParaRPr lang="es-MX" sz="4000" dirty="0"/>
          </a:p>
        </p:txBody>
      </p:sp>
      <p:sp>
        <p:nvSpPr>
          <p:cNvPr id="7" name="Google Shape;193;p12"/>
          <p:cNvSpPr txBox="1">
            <a:spLocks/>
          </p:cNvSpPr>
          <p:nvPr/>
        </p:nvSpPr>
        <p:spPr>
          <a:xfrm>
            <a:off x="674468" y="5047799"/>
            <a:ext cx="7961532" cy="88854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MX" sz="2400" dirty="0" smtClean="0">
                <a:solidFill>
                  <a:srgbClr val="FF0000"/>
                </a:solidFill>
              </a:rPr>
              <a:t>No reconoce el Plan Nacional de Desarrollo Universitario.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008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487" y="4475018"/>
            <a:ext cx="7794269" cy="1229096"/>
          </a:xfrm>
        </p:spPr>
        <p:txBody>
          <a:bodyPr>
            <a:noAutofit/>
          </a:bodyPr>
          <a:lstStyle/>
          <a:p>
            <a:pPr algn="just"/>
            <a:r>
              <a:rPr lang="es-MX" sz="3500" dirty="0"/>
              <a:t>VULNERACIÓN DE LA AUTONOMÍA UNIVERSITARIA POR LA LEY 777</a:t>
            </a:r>
            <a:endParaRPr lang="es-ES_tradnl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487" y="3381830"/>
            <a:ext cx="7159269" cy="1223596"/>
          </a:xfrm>
        </p:spPr>
        <p:txBody>
          <a:bodyPr>
            <a:normAutofit lnSpcReduction="10000"/>
          </a:bodyPr>
          <a:lstStyle/>
          <a:p>
            <a:r>
              <a:rPr lang="en" sz="8600" dirty="0" smtClean="0"/>
              <a:t>IV.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74" y="6012872"/>
            <a:ext cx="457212" cy="6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n" sz="3200" dirty="0"/>
              <a:t>CHOQUE DE NORMATIVA CONSTITUCIONAL Y LEGAL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42773893"/>
              </p:ext>
            </p:extLst>
          </p:nvPr>
        </p:nvGraphicFramePr>
        <p:xfrm>
          <a:off x="111921" y="943429"/>
          <a:ext cx="8451507" cy="534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Conector recto 10"/>
          <p:cNvCxnSpPr/>
          <p:nvPr/>
        </p:nvCxnSpPr>
        <p:spPr>
          <a:xfrm>
            <a:off x="607484" y="4186565"/>
            <a:ext cx="326783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295598" y="4171244"/>
            <a:ext cx="326783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6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n" sz="3200" dirty="0"/>
              <a:t>CONCLUSIÓN CHOQUE DE NORMATIVA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607484" y="4186565"/>
            <a:ext cx="326783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295598" y="4171244"/>
            <a:ext cx="326783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3 Rectángulo redondeado"/>
          <p:cNvSpPr/>
          <p:nvPr/>
        </p:nvSpPr>
        <p:spPr>
          <a:xfrm>
            <a:off x="116114" y="1268936"/>
            <a:ext cx="7624192" cy="917653"/>
          </a:xfrm>
          <a:prstGeom prst="roundRect">
            <a:avLst/>
          </a:prstGeom>
          <a:solidFill>
            <a:srgbClr val="3F537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400" dirty="0" smtClean="0">
                <a:solidFill>
                  <a:schemeClr val="bg1"/>
                </a:solidFill>
              </a:rPr>
              <a:t>a)   Los planes (PGDES y PDES) </a:t>
            </a:r>
            <a:r>
              <a:rPr lang="es-ES" sz="2400" dirty="0" smtClean="0"/>
              <a:t>no fueron formulados con </a:t>
            </a:r>
            <a:r>
              <a:rPr lang="es-ES" sz="2400" dirty="0" smtClean="0">
                <a:solidFill>
                  <a:srgbClr val="FFFF00"/>
                </a:solidFill>
              </a:rPr>
              <a:t>participación ciudadana </a:t>
            </a:r>
            <a:r>
              <a:rPr lang="es-ES" sz="2400" dirty="0" smtClean="0"/>
              <a:t>(de las Universidades).</a:t>
            </a:r>
            <a:endParaRPr lang="es-ES" sz="2400" dirty="0"/>
          </a:p>
        </p:txBody>
      </p:sp>
      <p:sp>
        <p:nvSpPr>
          <p:cNvPr id="13" name="5 Rectángulo redondeado"/>
          <p:cNvSpPr/>
          <p:nvPr/>
        </p:nvSpPr>
        <p:spPr>
          <a:xfrm>
            <a:off x="645950" y="3207657"/>
            <a:ext cx="7917477" cy="943910"/>
          </a:xfrm>
          <a:prstGeom prst="roundRect">
            <a:avLst/>
          </a:prstGeom>
          <a:solidFill>
            <a:srgbClr val="3F537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s-ES" sz="2400" dirty="0"/>
              <a:t>c</a:t>
            </a:r>
            <a:r>
              <a:rPr lang="es-ES" sz="2400" dirty="0" smtClean="0"/>
              <a:t>)   Las Universidades públicas sólo programarían </a:t>
            </a:r>
            <a:r>
              <a:rPr lang="es-ES" sz="2400" dirty="0" smtClean="0">
                <a:solidFill>
                  <a:srgbClr val="FFFF00"/>
                </a:solidFill>
              </a:rPr>
              <a:t>“acciones estratégicas”</a:t>
            </a:r>
            <a:r>
              <a:rPr lang="es-ES" sz="2400" dirty="0" smtClean="0"/>
              <a:t> en sus PEI para alcanzar Resultados del PDES.</a:t>
            </a:r>
            <a:endParaRPr lang="es-ES" sz="2400" dirty="0"/>
          </a:p>
        </p:txBody>
      </p:sp>
      <p:sp>
        <p:nvSpPr>
          <p:cNvPr id="14" name="6 Rectángulo redondeado"/>
          <p:cNvSpPr/>
          <p:nvPr/>
        </p:nvSpPr>
        <p:spPr>
          <a:xfrm>
            <a:off x="1024549" y="4219675"/>
            <a:ext cx="7785622" cy="1607844"/>
          </a:xfrm>
          <a:prstGeom prst="roundRect">
            <a:avLst/>
          </a:prstGeom>
          <a:solidFill>
            <a:srgbClr val="3F537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s-ES" sz="2400" dirty="0"/>
              <a:t>d</a:t>
            </a:r>
            <a:r>
              <a:rPr lang="es-ES" sz="2400" dirty="0" smtClean="0"/>
              <a:t>)   Los </a:t>
            </a:r>
            <a:r>
              <a:rPr lang="es-ES" sz="2400" dirty="0" smtClean="0">
                <a:solidFill>
                  <a:srgbClr val="FFFF00"/>
                </a:solidFill>
              </a:rPr>
              <a:t>resultados del PDES </a:t>
            </a:r>
            <a:r>
              <a:rPr lang="es-ES" sz="2400" dirty="0" smtClean="0"/>
              <a:t>no reflejan una política de Educación Superior, </a:t>
            </a:r>
            <a:r>
              <a:rPr lang="es-ES" sz="2400" dirty="0" smtClean="0">
                <a:solidFill>
                  <a:srgbClr val="FFFF00"/>
                </a:solidFill>
              </a:rPr>
              <a:t>son acciones impuestas y afectan la autonomía y libre administración </a:t>
            </a:r>
            <a:r>
              <a:rPr lang="es-ES" sz="2400" dirty="0" smtClean="0"/>
              <a:t>que implica la programación de sus fines (Resultados).</a:t>
            </a:r>
            <a:endParaRPr lang="es-ES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4595" y="2257137"/>
            <a:ext cx="7802433" cy="881671"/>
          </a:xfrm>
          <a:prstGeom prst="roundRect">
            <a:avLst/>
          </a:prstGeom>
          <a:solidFill>
            <a:srgbClr val="3F537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s-ES" sz="2400" dirty="0"/>
              <a:t>b</a:t>
            </a:r>
            <a:r>
              <a:rPr lang="es-ES" sz="2400" dirty="0" smtClean="0"/>
              <a:t>)   Los PDU y PEI deben contener un </a:t>
            </a:r>
            <a:r>
              <a:rPr lang="es-ES" sz="2400" dirty="0" smtClean="0">
                <a:solidFill>
                  <a:srgbClr val="FFFF00"/>
                </a:solidFill>
              </a:rPr>
              <a:t>enfoque político</a:t>
            </a:r>
            <a:r>
              <a:rPr lang="es-ES" sz="2400" dirty="0" smtClean="0">
                <a:solidFill>
                  <a:srgbClr val="00B0F0"/>
                </a:solidFill>
              </a:rPr>
              <a:t> </a:t>
            </a:r>
            <a:r>
              <a:rPr lang="es-ES" sz="2400" dirty="0" smtClean="0"/>
              <a:t>en el marco del PDES.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099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n" sz="3200" b="1" dirty="0"/>
              <a:t>CHOQUE DE PLANES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816162067"/>
              </p:ext>
            </p:extLst>
          </p:nvPr>
        </p:nvGraphicFramePr>
        <p:xfrm>
          <a:off x="111921" y="1036656"/>
          <a:ext cx="8088649" cy="510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2958194" y="2493511"/>
            <a:ext cx="2268899" cy="762934"/>
            <a:chOff x="2288933" y="2160526"/>
            <a:chExt cx="2098429" cy="487401"/>
          </a:xfrm>
        </p:grpSpPr>
        <p:sp>
          <p:nvSpPr>
            <p:cNvPr id="6" name="Cerrar llave 5"/>
            <p:cNvSpPr/>
            <p:nvPr/>
          </p:nvSpPr>
          <p:spPr>
            <a:xfrm>
              <a:off x="2288933" y="2160526"/>
              <a:ext cx="234459" cy="477166"/>
            </a:xfrm>
            <a:prstGeom prst="rightBrac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Conector angular 6"/>
            <p:cNvCxnSpPr>
              <a:stCxn id="6" idx="1"/>
              <a:endCxn id="11" idx="1"/>
            </p:cNvCxnSpPr>
            <p:nvPr/>
          </p:nvCxnSpPr>
          <p:spPr>
            <a:xfrm rot="10800000" flipH="1">
              <a:off x="2523392" y="2388245"/>
              <a:ext cx="1644734" cy="10864"/>
            </a:xfrm>
            <a:prstGeom prst="bentConnector5">
              <a:avLst>
                <a:gd name="adj1" fmla="val 46508"/>
                <a:gd name="adj2" fmla="val 10963"/>
                <a:gd name="adj3" fmla="val 55096"/>
              </a:avLst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errar llave 10"/>
            <p:cNvSpPr/>
            <p:nvPr/>
          </p:nvSpPr>
          <p:spPr>
            <a:xfrm flipH="1">
              <a:off x="4168126" y="2160527"/>
              <a:ext cx="219236" cy="487400"/>
            </a:xfrm>
            <a:prstGeom prst="rightBrace">
              <a:avLst>
                <a:gd name="adj1" fmla="val 8333"/>
                <a:gd name="adj2" fmla="val 4672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errar llave 12"/>
          <p:cNvSpPr/>
          <p:nvPr/>
        </p:nvSpPr>
        <p:spPr>
          <a:xfrm>
            <a:off x="2378561" y="5451023"/>
            <a:ext cx="202222" cy="48822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Conector angular 13"/>
          <p:cNvCxnSpPr>
            <a:stCxn id="13" idx="1"/>
            <a:endCxn id="15" idx="1"/>
          </p:cNvCxnSpPr>
          <p:nvPr/>
        </p:nvCxnSpPr>
        <p:spPr>
          <a:xfrm rot="10800000" flipH="1">
            <a:off x="2580783" y="5382493"/>
            <a:ext cx="2553990" cy="312640"/>
          </a:xfrm>
          <a:prstGeom prst="bentConnector5">
            <a:avLst>
              <a:gd name="adj1" fmla="val 64258"/>
              <a:gd name="adj2" fmla="val 102283"/>
              <a:gd name="adj3" fmla="val 77958"/>
            </a:avLst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errar llave 14"/>
          <p:cNvSpPr/>
          <p:nvPr/>
        </p:nvSpPr>
        <p:spPr>
          <a:xfrm flipH="1">
            <a:off x="5134773" y="4894273"/>
            <a:ext cx="184640" cy="1044969"/>
          </a:xfrm>
          <a:prstGeom prst="rightBrace">
            <a:avLst>
              <a:gd name="adj1" fmla="val 8333"/>
              <a:gd name="adj2" fmla="val 46721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2000" dirty="0"/>
              <a:t>Vulneración a la AUTONOMÍA UNIVERSITARIA – LEY 777</a:t>
            </a:r>
            <a:r>
              <a:rPr lang="es-BO" sz="2800" dirty="0"/>
              <a:t/>
            </a:r>
            <a:br>
              <a:rPr lang="es-BO" sz="2800" dirty="0"/>
            </a:br>
            <a:r>
              <a:rPr lang="es-BO" sz="2800" dirty="0">
                <a:solidFill>
                  <a:srgbClr val="FFFF00"/>
                </a:solidFill>
              </a:rPr>
              <a:t>En el campo Político</a:t>
            </a:r>
            <a:endParaRPr lang="en-US" sz="3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1" name="46 Rectángulo redondeado"/>
          <p:cNvSpPr/>
          <p:nvPr/>
        </p:nvSpPr>
        <p:spPr bwMode="auto">
          <a:xfrm>
            <a:off x="1144485" y="2992864"/>
            <a:ext cx="7346369" cy="41126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s-MX" dirty="0">
                <a:solidFill>
                  <a:schemeClr val="tx1"/>
                </a:solidFill>
              </a:rPr>
              <a:t>No responden a una política de desarrollo integral de la 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56 Rectángulo"/>
          <p:cNvSpPr/>
          <p:nvPr/>
        </p:nvSpPr>
        <p:spPr bwMode="auto">
          <a:xfrm>
            <a:off x="645950" y="1373199"/>
            <a:ext cx="7177477" cy="799940"/>
          </a:xfrm>
          <a:prstGeom prst="roundRect">
            <a:avLst/>
          </a:prstGeom>
          <a:solidFill>
            <a:srgbClr val="3F537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lang="es-MX" sz="2000" dirty="0">
                <a:solidFill>
                  <a:schemeClr val="lt1"/>
                </a:solidFill>
              </a:rPr>
              <a:t>1. PDES </a:t>
            </a:r>
            <a:r>
              <a:rPr lang="es-MX" sz="2000" dirty="0" smtClean="0">
                <a:solidFill>
                  <a:schemeClr val="lt1"/>
                </a:solidFill>
              </a:rPr>
              <a:t>(Plan del Gobierno) establece metas, </a:t>
            </a:r>
            <a:r>
              <a:rPr lang="es-MX" sz="2000" dirty="0"/>
              <a:t>acciones y </a:t>
            </a:r>
            <a:r>
              <a:rPr lang="es-MX" sz="2000" dirty="0">
                <a:solidFill>
                  <a:srgbClr val="FFFF00"/>
                </a:solidFill>
              </a:rPr>
              <a:t>resultados </a:t>
            </a:r>
            <a:r>
              <a:rPr lang="es-MX" sz="2000" dirty="0" smtClean="0">
                <a:solidFill>
                  <a:srgbClr val="FFFF00"/>
                </a:solidFill>
              </a:rPr>
              <a:t>no consensuados</a:t>
            </a:r>
            <a:r>
              <a:rPr lang="es-MX" sz="2000" dirty="0" smtClean="0">
                <a:solidFill>
                  <a:schemeClr val="lt1"/>
                </a:solidFill>
              </a:rPr>
              <a:t> </a:t>
            </a:r>
            <a:r>
              <a:rPr lang="es-MX" sz="2000" dirty="0">
                <a:solidFill>
                  <a:schemeClr val="lt1"/>
                </a:solidFill>
              </a:rPr>
              <a:t>con </a:t>
            </a:r>
            <a:r>
              <a:rPr lang="es-MX" sz="2000" dirty="0" smtClean="0">
                <a:solidFill>
                  <a:schemeClr val="lt1"/>
                </a:solidFill>
              </a:rPr>
              <a:t> las Universidades.</a:t>
            </a:r>
            <a:endParaRPr lang="es-ES" sz="2000" dirty="0">
              <a:solidFill>
                <a:schemeClr val="lt1"/>
              </a:solidFill>
            </a:endParaRPr>
          </a:p>
        </p:txBody>
      </p:sp>
      <p:sp>
        <p:nvSpPr>
          <p:cNvPr id="13" name="56 Rectángulo"/>
          <p:cNvSpPr/>
          <p:nvPr/>
        </p:nvSpPr>
        <p:spPr bwMode="auto">
          <a:xfrm>
            <a:off x="645950" y="4961719"/>
            <a:ext cx="7177477" cy="945598"/>
          </a:xfrm>
          <a:prstGeom prst="roundRect">
            <a:avLst/>
          </a:prstGeom>
          <a:solidFill>
            <a:srgbClr val="3F537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lang="es-MX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2. La Ley 777 </a:t>
            </a:r>
            <a:r>
              <a:rPr lang="es-MX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obliga a las Universidades a contemplar </a:t>
            </a:r>
            <a:r>
              <a:rPr lang="es-MX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es-MX" sz="2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“Enfoque Político”,</a:t>
            </a:r>
            <a:r>
              <a:rPr lang="es-MX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en el marco del </a:t>
            </a:r>
            <a:r>
              <a:rPr lang="es-MX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Plan del Gobierno.</a:t>
            </a:r>
            <a:endParaRPr lang="es-ES" sz="2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46 Rectángulo redondeado"/>
          <p:cNvSpPr/>
          <p:nvPr/>
        </p:nvSpPr>
        <p:spPr bwMode="auto">
          <a:xfrm>
            <a:off x="1144487" y="2279392"/>
            <a:ext cx="7346369" cy="60721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s-MX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 exógenas e impuestas.</a:t>
            </a:r>
            <a:endParaRPr lang="es-E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Conector angular 14"/>
          <p:cNvCxnSpPr>
            <a:stCxn id="12" idx="1"/>
            <a:endCxn id="11" idx="1"/>
          </p:cNvCxnSpPr>
          <p:nvPr/>
        </p:nvCxnSpPr>
        <p:spPr>
          <a:xfrm rot="10800000" flipH="1" flipV="1">
            <a:off x="645949" y="1773169"/>
            <a:ext cx="498535" cy="1425328"/>
          </a:xfrm>
          <a:prstGeom prst="bentConnector3">
            <a:avLst>
              <a:gd name="adj1" fmla="val -65647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12" idx="1"/>
            <a:endCxn id="14" idx="1"/>
          </p:cNvCxnSpPr>
          <p:nvPr/>
        </p:nvCxnSpPr>
        <p:spPr>
          <a:xfrm rot="10800000" flipH="1" flipV="1">
            <a:off x="645950" y="1773170"/>
            <a:ext cx="498536" cy="809832"/>
          </a:xfrm>
          <a:prstGeom prst="bentConnector3">
            <a:avLst>
              <a:gd name="adj1" fmla="val -65647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46 Rectángulo redondeado"/>
          <p:cNvSpPr/>
          <p:nvPr/>
        </p:nvSpPr>
        <p:spPr bwMode="auto">
          <a:xfrm>
            <a:off x="1144487" y="3509387"/>
            <a:ext cx="7346368" cy="4579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s-MX" dirty="0">
                <a:solidFill>
                  <a:schemeClr val="tx1"/>
                </a:solidFill>
              </a:rPr>
              <a:t>No hubo participación ciudadana ni institucional como establece la CPE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8" name="Conector angular 17"/>
          <p:cNvCxnSpPr>
            <a:stCxn id="12" idx="1"/>
            <a:endCxn id="17" idx="1"/>
          </p:cNvCxnSpPr>
          <p:nvPr/>
        </p:nvCxnSpPr>
        <p:spPr>
          <a:xfrm rot="10800000" flipH="1" flipV="1">
            <a:off x="645950" y="1773170"/>
            <a:ext cx="498536" cy="1965201"/>
          </a:xfrm>
          <a:prstGeom prst="bentConnector3">
            <a:avLst>
              <a:gd name="adj1" fmla="val -65647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6 Rectángulo redondeado"/>
          <p:cNvSpPr/>
          <p:nvPr/>
        </p:nvSpPr>
        <p:spPr bwMode="auto">
          <a:xfrm>
            <a:off x="1144487" y="4044552"/>
            <a:ext cx="7346368" cy="743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1"/>
                </a:solidFill>
              </a:rPr>
              <a:t>Aplica un Enfoque de </a:t>
            </a:r>
            <a:r>
              <a:rPr lang="es-MX" dirty="0">
                <a:solidFill>
                  <a:srgbClr val="FF0000"/>
                </a:solidFill>
              </a:rPr>
              <a:t>Planificación Imperativa </a:t>
            </a:r>
            <a:r>
              <a:rPr lang="es-MX" dirty="0">
                <a:solidFill>
                  <a:schemeClr val="tx1"/>
                </a:solidFill>
              </a:rPr>
              <a:t>(lineamientos </a:t>
            </a:r>
            <a:r>
              <a:rPr lang="es-MX" dirty="0" smtClean="0">
                <a:solidFill>
                  <a:schemeClr val="tx1"/>
                </a:solidFill>
              </a:rPr>
              <a:t>y resultados </a:t>
            </a:r>
            <a:r>
              <a:rPr lang="es-MX" dirty="0">
                <a:solidFill>
                  <a:schemeClr val="tx1"/>
                </a:solidFill>
              </a:rPr>
              <a:t>deben ser acatados obligatoriamente por las </a:t>
            </a:r>
            <a:r>
              <a:rPr lang="es-MX" dirty="0" smtClean="0">
                <a:solidFill>
                  <a:schemeClr val="tx1"/>
                </a:solidFill>
              </a:rPr>
              <a:t>Universidades</a:t>
            </a:r>
            <a:r>
              <a:rPr lang="es-MX" dirty="0">
                <a:solidFill>
                  <a:schemeClr val="tx1"/>
                </a:solidFill>
              </a:rPr>
              <a:t>. 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0" name="Conector angular 19"/>
          <p:cNvCxnSpPr>
            <a:stCxn id="12" idx="1"/>
            <a:endCxn id="19" idx="1"/>
          </p:cNvCxnSpPr>
          <p:nvPr/>
        </p:nvCxnSpPr>
        <p:spPr>
          <a:xfrm rot="10800000" flipH="1" flipV="1">
            <a:off x="645950" y="1773170"/>
            <a:ext cx="498536" cy="2643347"/>
          </a:xfrm>
          <a:prstGeom prst="bentConnector3">
            <a:avLst>
              <a:gd name="adj1" fmla="val -65647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6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487" y="4475018"/>
            <a:ext cx="7794269" cy="1537854"/>
          </a:xfrm>
        </p:spPr>
        <p:txBody>
          <a:bodyPr>
            <a:noAutofit/>
          </a:bodyPr>
          <a:lstStyle/>
          <a:p>
            <a:pPr algn="just"/>
            <a:r>
              <a:rPr lang="es-MX" sz="3600" dirty="0"/>
              <a:t>EL SISTEMA DE LA UNIVERSIDAD BOLIVIANA</a:t>
            </a:r>
            <a:endParaRPr lang="es-ES_tradn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487" y="3381830"/>
            <a:ext cx="7159269" cy="1223596"/>
          </a:xfrm>
        </p:spPr>
        <p:txBody>
          <a:bodyPr>
            <a:normAutofit lnSpcReduction="10000"/>
          </a:bodyPr>
          <a:lstStyle/>
          <a:p>
            <a:r>
              <a:rPr lang="en" sz="8600" dirty="0" smtClean="0"/>
              <a:t>I.</a:t>
            </a:r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74" y="6012872"/>
            <a:ext cx="457212" cy="6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2000" dirty="0"/>
              <a:t>Vulneración a la AUTONOMÍA UNIVERSITARIA – LEY 777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s-BO" sz="2800" dirty="0">
                <a:solidFill>
                  <a:srgbClr val="FFFF00"/>
                </a:solidFill>
              </a:rPr>
              <a:t>En el campo constitucional y legal</a:t>
            </a:r>
            <a:endParaRPr lang="en-US" sz="28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6" name="56 Rectángulo"/>
          <p:cNvSpPr/>
          <p:nvPr/>
        </p:nvSpPr>
        <p:spPr bwMode="auto">
          <a:xfrm>
            <a:off x="447666" y="1886857"/>
            <a:ext cx="8144791" cy="1758574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200" dirty="0">
                <a:solidFill>
                  <a:prstClr val="white"/>
                </a:solidFill>
                <a:latin typeface="Calibri"/>
              </a:rPr>
              <a:t>1</a:t>
            </a:r>
            <a:r>
              <a:rPr lang="es-MX" sz="2200" dirty="0" smtClean="0">
                <a:solidFill>
                  <a:prstClr val="white"/>
                </a:solidFill>
                <a:latin typeface="Calibri"/>
              </a:rPr>
              <a:t>. </a:t>
            </a:r>
            <a:r>
              <a:rPr lang="es-MX" sz="2200" dirty="0">
                <a:solidFill>
                  <a:prstClr val="white"/>
                </a:solidFill>
                <a:latin typeface="Calibri"/>
              </a:rPr>
              <a:t>L</a:t>
            </a:r>
            <a:r>
              <a:rPr lang="es-MX" sz="2200" dirty="0" smtClean="0">
                <a:solidFill>
                  <a:prstClr val="white"/>
                </a:solidFill>
                <a:latin typeface="Calibri"/>
              </a:rPr>
              <a:t>a </a:t>
            </a:r>
            <a:r>
              <a:rPr lang="es-MX" sz="2200" dirty="0">
                <a:solidFill>
                  <a:prstClr val="white"/>
                </a:solidFill>
                <a:latin typeface="Calibri"/>
              </a:rPr>
              <a:t>Ley </a:t>
            </a:r>
            <a:r>
              <a:rPr lang="es-MX" sz="2200" dirty="0" smtClean="0">
                <a:solidFill>
                  <a:prstClr val="white"/>
                </a:solidFill>
                <a:latin typeface="Calibri"/>
              </a:rPr>
              <a:t>777 (SPIE) ha sido </a:t>
            </a:r>
            <a:r>
              <a:rPr lang="es-MX" sz="2200" dirty="0" smtClean="0">
                <a:solidFill>
                  <a:srgbClr val="FFFF00"/>
                </a:solidFill>
                <a:latin typeface="Calibri"/>
              </a:rPr>
              <a:t>concebida para Entidades Territoriales Autónomas </a:t>
            </a:r>
            <a:r>
              <a:rPr lang="es-MX" sz="2200" dirty="0" smtClean="0">
                <a:solidFill>
                  <a:prstClr val="white"/>
                </a:solidFill>
                <a:latin typeface="Calibri"/>
              </a:rPr>
              <a:t>(ETAs) como Gobernaciones y Municipios, y </a:t>
            </a:r>
            <a:r>
              <a:rPr lang="es-MX" sz="2200" dirty="0" smtClean="0">
                <a:solidFill>
                  <a:srgbClr val="FFFF00"/>
                </a:solidFill>
                <a:latin typeface="Calibri"/>
              </a:rPr>
              <a:t>no para instituciones de naturaleza académica y autónoma.</a:t>
            </a:r>
            <a:endParaRPr lang="es-MX" sz="22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56 Rectángulo"/>
          <p:cNvSpPr/>
          <p:nvPr/>
        </p:nvSpPr>
        <p:spPr bwMode="auto">
          <a:xfrm>
            <a:off x="486153" y="4167944"/>
            <a:ext cx="8106304" cy="1199107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200" dirty="0">
                <a:solidFill>
                  <a:prstClr val="white"/>
                </a:solidFill>
                <a:latin typeface="Calibri"/>
              </a:rPr>
              <a:t>2</a:t>
            </a:r>
            <a:r>
              <a:rPr lang="es-MX" sz="2200" dirty="0" smtClean="0">
                <a:solidFill>
                  <a:prstClr val="white"/>
                </a:solidFill>
                <a:latin typeface="Calibri"/>
              </a:rPr>
              <a:t>. Las Universidades cuentan con un </a:t>
            </a:r>
            <a:r>
              <a:rPr lang="es-MX" sz="2200" dirty="0" smtClean="0">
                <a:solidFill>
                  <a:srgbClr val="FFFF00"/>
                </a:solidFill>
                <a:latin typeface="Calibri"/>
              </a:rPr>
              <a:t>Sistema de Planificación </a:t>
            </a:r>
            <a:r>
              <a:rPr lang="es-MX" sz="2200" dirty="0" smtClean="0">
                <a:solidFill>
                  <a:prstClr val="white"/>
                </a:solidFill>
                <a:latin typeface="Calibri"/>
              </a:rPr>
              <a:t>que está aprobado por el Congreso Nacional de Universidades. </a:t>
            </a:r>
            <a:endParaRPr lang="es-E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4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2000" dirty="0"/>
              <a:t>Vulneración a la AUTONOMÍA UNIVERSITARIA – LEY 777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s-BO" sz="2800" dirty="0">
                <a:solidFill>
                  <a:srgbClr val="FFFF00"/>
                </a:solidFill>
              </a:rPr>
              <a:t>En el campo técnico de la Planificación (1)</a:t>
            </a:r>
            <a:endParaRPr lang="en-US" sz="20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1" name="56 Rectángulo"/>
          <p:cNvSpPr/>
          <p:nvPr/>
        </p:nvSpPr>
        <p:spPr bwMode="auto">
          <a:xfrm>
            <a:off x="370030" y="1224262"/>
            <a:ext cx="8265960" cy="880045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prstClr val="white"/>
                </a:solidFill>
                <a:latin typeface="Calibri"/>
              </a:rPr>
              <a:t>La Ley 777 SPIE  no considera un </a:t>
            </a:r>
            <a:r>
              <a:rPr lang="es-MX" sz="2000" b="1" dirty="0">
                <a:solidFill>
                  <a:srgbClr val="FFFF00"/>
                </a:solidFill>
                <a:latin typeface="Calibri"/>
              </a:rPr>
              <a:t>R</a:t>
            </a:r>
            <a:r>
              <a:rPr lang="es-MX" sz="2000" b="1" dirty="0" smtClean="0">
                <a:solidFill>
                  <a:srgbClr val="FFFF00"/>
                </a:solidFill>
                <a:latin typeface="Calibri"/>
              </a:rPr>
              <a:t>égimen Especial </a:t>
            </a:r>
            <a:r>
              <a:rPr lang="es-MX" sz="2000" b="1" dirty="0" smtClean="0">
                <a:solidFill>
                  <a:prstClr val="white"/>
                </a:solidFill>
                <a:latin typeface="Calibri"/>
              </a:rPr>
              <a:t>para la planificación universitaria. </a:t>
            </a:r>
            <a:endParaRPr lang="es-ES" sz="2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46 Rectángulo redondeado"/>
          <p:cNvSpPr/>
          <p:nvPr/>
        </p:nvSpPr>
        <p:spPr bwMode="auto">
          <a:xfrm>
            <a:off x="644296" y="2213360"/>
            <a:ext cx="7991684" cy="108393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MX" sz="2000" dirty="0" smtClean="0">
                <a:solidFill>
                  <a:schemeClr val="tx1"/>
                </a:solidFill>
                <a:latin typeface="Calibri"/>
              </a:rPr>
              <a:t>Establece que las instituciones adopten una estructura de planificación definida  para </a:t>
            </a:r>
            <a:r>
              <a:rPr lang="es-MX" sz="2000" dirty="0" smtClean="0">
                <a:solidFill>
                  <a:srgbClr val="FF0000"/>
                </a:solidFill>
                <a:latin typeface="Calibri"/>
              </a:rPr>
              <a:t>entidades territoriales</a:t>
            </a:r>
            <a:r>
              <a:rPr lang="es-MX" sz="2000" dirty="0" smtClean="0">
                <a:solidFill>
                  <a:schemeClr val="tx1"/>
                </a:solidFill>
                <a:latin typeface="Calibri"/>
              </a:rPr>
              <a:t>.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46 Rectángulo redondeado"/>
          <p:cNvSpPr/>
          <p:nvPr/>
        </p:nvSpPr>
        <p:spPr bwMode="auto">
          <a:xfrm>
            <a:off x="644296" y="3398271"/>
            <a:ext cx="7991684" cy="10880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MX" sz="2000" dirty="0" smtClean="0">
                <a:solidFill>
                  <a:schemeClr val="tx1"/>
                </a:solidFill>
                <a:latin typeface="Calibri"/>
              </a:rPr>
              <a:t>El Plan de </a:t>
            </a:r>
            <a:r>
              <a:rPr lang="es-MX" sz="2000" dirty="0">
                <a:solidFill>
                  <a:schemeClr val="tx1"/>
                </a:solidFill>
                <a:latin typeface="Calibri"/>
              </a:rPr>
              <a:t>G</a:t>
            </a:r>
            <a:r>
              <a:rPr lang="es-MX" sz="2000" dirty="0" smtClean="0">
                <a:solidFill>
                  <a:schemeClr val="tx1"/>
                </a:solidFill>
                <a:latin typeface="Calibri"/>
              </a:rPr>
              <a:t>obierno  carece de una Política de Desarrollo de la Educación Superior, solo resultados dispersos y poco realistas. </a:t>
            </a:r>
            <a:r>
              <a:rPr lang="es-MX" sz="2000" dirty="0" smtClean="0">
                <a:solidFill>
                  <a:srgbClr val="FF0000"/>
                </a:solidFill>
                <a:latin typeface="Calibri"/>
              </a:rPr>
              <a:t>Ejm</a:t>
            </a:r>
            <a:r>
              <a:rPr lang="es-MX" sz="2000" dirty="0" smtClean="0">
                <a:solidFill>
                  <a:srgbClr val="FF0000"/>
                </a:solidFill>
                <a:latin typeface="Calibri"/>
              </a:rPr>
              <a:t>. Resultado 2020: Incrementar el acceso a la ES en un 40%. 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46 Rectángulo redondeado"/>
          <p:cNvSpPr/>
          <p:nvPr/>
        </p:nvSpPr>
        <p:spPr bwMode="auto">
          <a:xfrm>
            <a:off x="644298" y="4615249"/>
            <a:ext cx="7991684" cy="119046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Los PEI </a:t>
            </a: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las </a:t>
            </a: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Universidades </a:t>
            </a: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solo deben contemplar </a:t>
            </a:r>
            <a:r>
              <a:rPr lang="es-MX" sz="20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“actividades </a:t>
            </a:r>
            <a:r>
              <a:rPr lang="es-MX" sz="2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estratégicas” </a:t>
            </a: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el logro de resultados del </a:t>
            </a: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lan del Gobierno (PDES).  </a:t>
            </a:r>
            <a:endParaRPr lang="es-ES" sz="2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4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2000" dirty="0"/>
              <a:t>Vulneración a la AUTONOMÍA UNIVERSITARIA – LEY 777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s-BO" sz="2800" dirty="0">
                <a:solidFill>
                  <a:srgbClr val="FFFF00"/>
                </a:solidFill>
              </a:rPr>
              <a:t>En el campo técnico de la Planificación </a:t>
            </a:r>
            <a:r>
              <a:rPr lang="es-BO" sz="2800" dirty="0" smtClean="0">
                <a:solidFill>
                  <a:srgbClr val="FFFF00"/>
                </a:solidFill>
              </a:rPr>
              <a:t>(2)</a:t>
            </a:r>
            <a:endParaRPr lang="en-US" sz="20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6" name="56 Rectángulo"/>
          <p:cNvSpPr/>
          <p:nvPr/>
        </p:nvSpPr>
        <p:spPr bwMode="auto">
          <a:xfrm>
            <a:off x="370039" y="1436914"/>
            <a:ext cx="8207903" cy="1083360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prstClr val="white"/>
                </a:solidFill>
                <a:latin typeface="Calibri"/>
              </a:rPr>
              <a:t>La Ley 777 SPIE  no considera un régimen especial para la planificación universitaria. </a:t>
            </a:r>
            <a:endParaRPr lang="es-E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46 Rectángulo redondeado"/>
          <p:cNvSpPr/>
          <p:nvPr/>
        </p:nvSpPr>
        <p:spPr bwMode="auto">
          <a:xfrm>
            <a:off x="642387" y="4565439"/>
            <a:ext cx="7935553" cy="129833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Los Planes Estratégicos de las </a:t>
            </a: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Universidades </a:t>
            </a: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Publicas deben ser remitidos al Ministerio de Planificación del Desarrollo (Órgano Rector) para el “</a:t>
            </a:r>
            <a:r>
              <a:rPr lang="es-MX" sz="20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análisis de concordancia y compatibilidad”</a:t>
            </a: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con el Plan del Gobierno (PDES)</a:t>
            </a:r>
            <a:endParaRPr lang="es-ES" sz="2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46 Rectángulo redondeado"/>
          <p:cNvSpPr/>
          <p:nvPr/>
        </p:nvSpPr>
        <p:spPr bwMode="auto">
          <a:xfrm>
            <a:off x="642386" y="3116773"/>
            <a:ext cx="7935553" cy="106271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MX" sz="2000" dirty="0" smtClean="0">
                <a:solidFill>
                  <a:schemeClr val="tx1"/>
                </a:solidFill>
                <a:latin typeface="Calibri"/>
              </a:rPr>
              <a:t>Afecta el Sistema de Planificación Universitaria y los niveles de participación e </a:t>
            </a:r>
            <a:r>
              <a:rPr lang="es-MX" sz="2000" dirty="0" smtClean="0">
                <a:solidFill>
                  <a:srgbClr val="FF0000"/>
                </a:solidFill>
                <a:latin typeface="Calibri"/>
              </a:rPr>
              <a:t>independencia política</a:t>
            </a:r>
            <a:r>
              <a:rPr lang="es-MX" sz="2000" dirty="0" smtClean="0">
                <a:solidFill>
                  <a:schemeClr val="tx1"/>
                </a:solidFill>
                <a:latin typeface="Calibri"/>
              </a:rPr>
              <a:t> en la formulación de planes universitarios.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7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2000" dirty="0"/>
              <a:t>Vulneración a la AUTONOMÍA UNIVERSITARIA – LEY 777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s-MX" sz="2200" dirty="0">
                <a:solidFill>
                  <a:srgbClr val="FFFF00"/>
                </a:solidFill>
              </a:rPr>
              <a:t>En el campo económico, financiero y presupuestario</a:t>
            </a:r>
            <a:endParaRPr lang="en-US" sz="2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1" name="46 Rectángulo redondeado"/>
          <p:cNvSpPr/>
          <p:nvPr/>
        </p:nvSpPr>
        <p:spPr bwMode="auto">
          <a:xfrm>
            <a:off x="1686769" y="2363302"/>
            <a:ext cx="7065345" cy="7597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Los </a:t>
            </a:r>
            <a:r>
              <a:rPr lang="es-MX" sz="20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presupuestos deben guardar relación con los </a:t>
            </a:r>
            <a:r>
              <a:rPr lang="es-MX" sz="2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POA</a:t>
            </a: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  <a:endParaRPr lang="es-ES" sz="2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56 Rectángulo"/>
          <p:cNvSpPr/>
          <p:nvPr/>
        </p:nvSpPr>
        <p:spPr bwMode="auto">
          <a:xfrm>
            <a:off x="572611" y="1507661"/>
            <a:ext cx="7618033" cy="660677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prstClr val="white"/>
                </a:solidFill>
                <a:latin typeface="Calibri"/>
              </a:rPr>
              <a:t>Inviabilidad </a:t>
            </a:r>
            <a:r>
              <a:rPr lang="es-MX" sz="2000" b="1" dirty="0">
                <a:solidFill>
                  <a:prstClr val="white"/>
                </a:solidFill>
                <a:latin typeface="Calibri"/>
              </a:rPr>
              <a:t>de los presupuestos plurianuales, por:</a:t>
            </a:r>
          </a:p>
        </p:txBody>
      </p:sp>
      <p:cxnSp>
        <p:nvCxnSpPr>
          <p:cNvPr id="13" name="Conector angular 12"/>
          <p:cNvCxnSpPr>
            <a:stCxn id="12" idx="1"/>
            <a:endCxn id="11" idx="1"/>
          </p:cNvCxnSpPr>
          <p:nvPr/>
        </p:nvCxnSpPr>
        <p:spPr>
          <a:xfrm rot="10800000" flipH="1" flipV="1">
            <a:off x="572610" y="1837999"/>
            <a:ext cx="1114158" cy="905158"/>
          </a:xfrm>
          <a:prstGeom prst="bentConnector3">
            <a:avLst>
              <a:gd name="adj1" fmla="val -29971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12" idx="1"/>
            <a:endCxn id="20" idx="1"/>
          </p:cNvCxnSpPr>
          <p:nvPr/>
        </p:nvCxnSpPr>
        <p:spPr>
          <a:xfrm rot="10800000" flipH="1" flipV="1">
            <a:off x="572610" y="1838000"/>
            <a:ext cx="1114158" cy="1774833"/>
          </a:xfrm>
          <a:prstGeom prst="bentConnector3">
            <a:avLst>
              <a:gd name="adj1" fmla="val -29971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stCxn id="12" idx="1"/>
            <a:endCxn id="21" idx="1"/>
          </p:cNvCxnSpPr>
          <p:nvPr/>
        </p:nvCxnSpPr>
        <p:spPr>
          <a:xfrm rot="10800000" flipH="1" flipV="1">
            <a:off x="572610" y="1838000"/>
            <a:ext cx="1114158" cy="2719100"/>
          </a:xfrm>
          <a:prstGeom prst="bentConnector3">
            <a:avLst>
              <a:gd name="adj1" fmla="val -29971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46 Rectángulo redondeado"/>
          <p:cNvSpPr/>
          <p:nvPr/>
        </p:nvSpPr>
        <p:spPr bwMode="auto">
          <a:xfrm>
            <a:off x="1686769" y="3215660"/>
            <a:ext cx="7065345" cy="79434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Los </a:t>
            </a: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POA </a:t>
            </a: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 elaboran anualmente, con </a:t>
            </a:r>
            <a:r>
              <a:rPr lang="es-MX" sz="20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amplios niveles de participación</a:t>
            </a: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 se desprenden de los PEI.</a:t>
            </a:r>
            <a:endParaRPr lang="es-ES" sz="2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46 Rectángulo redondeado"/>
          <p:cNvSpPr/>
          <p:nvPr/>
        </p:nvSpPr>
        <p:spPr bwMode="auto">
          <a:xfrm>
            <a:off x="1686769" y="4165080"/>
            <a:ext cx="7065345" cy="78403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Los </a:t>
            </a:r>
            <a:r>
              <a:rPr lang="es-MX" sz="20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incrementos de subvención estatal </a:t>
            </a: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(techos presupuestarios) se negocian anualmente con el Gobierno Nacional (CPE </a:t>
            </a: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Art. 93) </a:t>
            </a:r>
            <a:endParaRPr lang="es-ES" sz="2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46 Rectángulo redondeado"/>
          <p:cNvSpPr/>
          <p:nvPr/>
        </p:nvSpPr>
        <p:spPr bwMode="auto">
          <a:xfrm>
            <a:off x="1686769" y="5138965"/>
            <a:ext cx="7065345" cy="72480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Los techos presupuestarios de recursos fiscales son </a:t>
            </a:r>
            <a:r>
              <a:rPr lang="es-MX" sz="20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insuficientes y no permiten asegurar el desarrollo de políticas </a:t>
            </a:r>
            <a:r>
              <a:rPr lang="es-MX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académicas.</a:t>
            </a:r>
            <a:endParaRPr lang="es-ES" sz="2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angular 22"/>
          <p:cNvCxnSpPr>
            <a:stCxn id="12" idx="1"/>
            <a:endCxn id="22" idx="1"/>
          </p:cNvCxnSpPr>
          <p:nvPr/>
        </p:nvCxnSpPr>
        <p:spPr>
          <a:xfrm rot="10800000" flipH="1" flipV="1">
            <a:off x="572610" y="1837999"/>
            <a:ext cx="1114158" cy="3663368"/>
          </a:xfrm>
          <a:prstGeom prst="bentConnector3">
            <a:avLst>
              <a:gd name="adj1" fmla="val -29971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2000" dirty="0"/>
              <a:t>Vulneración a la AUTONOMÍA UNIVERSITARIA – LEY 777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s-MX" sz="2200" dirty="0">
                <a:solidFill>
                  <a:srgbClr val="FFFF00"/>
                </a:solidFill>
              </a:rPr>
              <a:t>En el campo del control y fiscalización del Estado</a:t>
            </a:r>
            <a:endParaRPr lang="en-US" sz="22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6" name="46 Rectángulo redondeado"/>
          <p:cNvSpPr/>
          <p:nvPr/>
        </p:nvSpPr>
        <p:spPr bwMode="auto">
          <a:xfrm>
            <a:off x="1678859" y="2543001"/>
            <a:ext cx="7015198" cy="7833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verificar los avances del logro de metas, resultados y acciones en términos de eficacia, eficiencia, </a:t>
            </a:r>
            <a:r>
              <a:rPr lang="es-ES" sz="2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efectividad y economicidad.</a:t>
            </a:r>
            <a:endParaRPr lang="es-ES" sz="20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56 Rectángulo"/>
          <p:cNvSpPr/>
          <p:nvPr/>
        </p:nvSpPr>
        <p:spPr bwMode="auto">
          <a:xfrm>
            <a:off x="572611" y="1507661"/>
            <a:ext cx="7563963" cy="526317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prstClr val="white"/>
                </a:solidFill>
                <a:latin typeface="Calibri"/>
              </a:rPr>
              <a:t>Auditorias de la Contraloría General del Estado Boliviano:</a:t>
            </a:r>
            <a:endParaRPr lang="es-MX" sz="20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Conector angular 17"/>
          <p:cNvCxnSpPr>
            <a:stCxn id="17" idx="1"/>
            <a:endCxn id="16" idx="1"/>
          </p:cNvCxnSpPr>
          <p:nvPr/>
        </p:nvCxnSpPr>
        <p:spPr>
          <a:xfrm rot="10800000" flipH="1" flipV="1">
            <a:off x="572611" y="1770819"/>
            <a:ext cx="1106248" cy="1163856"/>
          </a:xfrm>
          <a:prstGeom prst="bentConnector3">
            <a:avLst>
              <a:gd name="adj1" fmla="val -29971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17" idx="1"/>
            <a:endCxn id="25" idx="1"/>
          </p:cNvCxnSpPr>
          <p:nvPr/>
        </p:nvCxnSpPr>
        <p:spPr>
          <a:xfrm rot="10800000" flipH="1" flipV="1">
            <a:off x="572611" y="1770819"/>
            <a:ext cx="1106248" cy="2073078"/>
          </a:xfrm>
          <a:prstGeom prst="bentConnector3">
            <a:avLst>
              <a:gd name="adj1" fmla="val -29971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6 Rectángulo redondeado"/>
          <p:cNvSpPr/>
          <p:nvPr/>
        </p:nvSpPr>
        <p:spPr bwMode="auto">
          <a:xfrm>
            <a:off x="1678859" y="3443698"/>
            <a:ext cx="7015198" cy="8004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verificar la </a:t>
            </a:r>
            <a:r>
              <a:rPr lang="es-MX" sz="2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articulación y concordancia </a:t>
            </a: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los Planes Universitarios con el Plan del Gobierno.</a:t>
            </a:r>
            <a:endParaRPr lang="es-ES" sz="2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46 Rectángulo redondeado"/>
          <p:cNvSpPr/>
          <p:nvPr/>
        </p:nvSpPr>
        <p:spPr bwMode="auto">
          <a:xfrm>
            <a:off x="1678859" y="4280574"/>
            <a:ext cx="7015198" cy="8903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Acceso irrestricto a la información </a:t>
            </a: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por parte de cualquier entidad e institución. </a:t>
            </a:r>
            <a:endParaRPr lang="es-ES" sz="2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7" name="Conector angular 26"/>
          <p:cNvCxnSpPr>
            <a:stCxn id="17" idx="1"/>
            <a:endCxn id="28" idx="1"/>
          </p:cNvCxnSpPr>
          <p:nvPr/>
        </p:nvCxnSpPr>
        <p:spPr>
          <a:xfrm rot="10800000" flipH="1" flipV="1">
            <a:off x="572611" y="1770820"/>
            <a:ext cx="1106248" cy="3800354"/>
          </a:xfrm>
          <a:prstGeom prst="bentConnector3">
            <a:avLst>
              <a:gd name="adj1" fmla="val -29971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46 Rectángulo redondeado"/>
          <p:cNvSpPr/>
          <p:nvPr/>
        </p:nvSpPr>
        <p:spPr bwMode="auto">
          <a:xfrm>
            <a:off x="1678859" y="5278578"/>
            <a:ext cx="7015198" cy="58519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ctr" upright="1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Responsabilización</a:t>
            </a:r>
            <a:r>
              <a:rPr lang="es-MX" sz="2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MX" sz="20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por resultados.</a:t>
            </a:r>
            <a:endParaRPr lang="es-ES" sz="2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9" name="Conector angular 28"/>
          <p:cNvCxnSpPr>
            <a:stCxn id="17" idx="1"/>
            <a:endCxn id="26" idx="1"/>
          </p:cNvCxnSpPr>
          <p:nvPr/>
        </p:nvCxnSpPr>
        <p:spPr>
          <a:xfrm rot="10800000" flipH="1" flipV="1">
            <a:off x="572611" y="1770820"/>
            <a:ext cx="1106248" cy="2954953"/>
          </a:xfrm>
          <a:prstGeom prst="bentConnector3">
            <a:avLst>
              <a:gd name="adj1" fmla="val -29971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487" y="4475018"/>
            <a:ext cx="8692342" cy="1229096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ARTICULACIÓN DE LA PLANIFICACIÓN UNIVERSITARIA CON EL SISTEMA DE PLANIFICACIÓN INTEGRAL DEL ESTADO</a:t>
            </a:r>
            <a:endParaRPr lang="es-ES_tradnl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487" y="3381830"/>
            <a:ext cx="7159269" cy="1223596"/>
          </a:xfrm>
        </p:spPr>
        <p:txBody>
          <a:bodyPr>
            <a:normAutofit lnSpcReduction="10000"/>
          </a:bodyPr>
          <a:lstStyle/>
          <a:p>
            <a:r>
              <a:rPr lang="en" sz="8600" dirty="0" smtClean="0"/>
              <a:t>V.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74" y="6012872"/>
            <a:ext cx="457212" cy="6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ES" sz="2400" dirty="0"/>
              <a:t>LA BUENA PRÁTICA (BP) comprende…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4" name="Google Shape;193;p12"/>
          <p:cNvSpPr txBox="1">
            <a:spLocks/>
          </p:cNvSpPr>
          <p:nvPr/>
        </p:nvSpPr>
        <p:spPr>
          <a:xfrm>
            <a:off x="779219" y="2059760"/>
            <a:ext cx="7339116" cy="31798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algn="ctr"/>
            <a:r>
              <a:rPr lang="es-BO" sz="2800" dirty="0" smtClean="0"/>
              <a:t>“</a:t>
            </a:r>
            <a:r>
              <a:rPr lang="es-BO" sz="2800" dirty="0" smtClean="0">
                <a:solidFill>
                  <a:srgbClr val="FF0000"/>
                </a:solidFill>
              </a:rPr>
              <a:t>Ajuste del Sistema de Planificación Universitaria</a:t>
            </a:r>
            <a:r>
              <a:rPr lang="es-BO" sz="2800" dirty="0" smtClean="0"/>
              <a:t>, como un instrumento de gestión de naturaleza académica, articulado al Sistema de Planificación Integral del Estado </a:t>
            </a:r>
            <a:r>
              <a:rPr lang="es-BO" sz="2800" dirty="0" smtClean="0">
                <a:solidFill>
                  <a:srgbClr val="FF0000"/>
                </a:solidFill>
              </a:rPr>
              <a:t>en el marco del respeto a la autonomía universitaria</a:t>
            </a:r>
            <a:r>
              <a:rPr lang="es-BO" sz="2800" dirty="0" smtClean="0"/>
              <a:t>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31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ES" sz="2400" dirty="0"/>
              <a:t>El nuevo Sistema de Planificación Universitaria (BP) implica: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36045329"/>
              </p:ext>
            </p:extLst>
          </p:nvPr>
        </p:nvGraphicFramePr>
        <p:xfrm>
          <a:off x="34881" y="1278383"/>
          <a:ext cx="8876890" cy="477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51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ES" sz="2400" dirty="0"/>
              <a:t>El nuevo Sistema de Planificación Universitaria (BP) implica: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6" name="Google Shape;193;p12"/>
          <p:cNvSpPr txBox="1">
            <a:spLocks/>
          </p:cNvSpPr>
          <p:nvPr/>
        </p:nvSpPr>
        <p:spPr>
          <a:xfrm>
            <a:off x="223101" y="1353472"/>
            <a:ext cx="8485470" cy="13897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/>
            <a:r>
              <a:rPr lang="es-BO" dirty="0" smtClean="0">
                <a:solidFill>
                  <a:srgbClr val="3F5378"/>
                </a:solidFill>
              </a:rPr>
              <a:t>Ajuste a la regulación del Sistema de Planificación Universitaria (de </a:t>
            </a:r>
            <a:r>
              <a:rPr lang="es-BO" dirty="0" smtClean="0">
                <a:solidFill>
                  <a:srgbClr val="FF0000"/>
                </a:solidFill>
              </a:rPr>
              <a:t>naturaleza académica y no territorial</a:t>
            </a:r>
            <a:r>
              <a:rPr lang="es-BO" dirty="0" smtClean="0">
                <a:solidFill>
                  <a:srgbClr val="3F5378"/>
                </a:solidFill>
              </a:rPr>
              <a:t>)</a:t>
            </a:r>
            <a:r>
              <a:rPr lang="es-BO" dirty="0" smtClean="0"/>
              <a:t>:  </a:t>
            </a:r>
          </a:p>
        </p:txBody>
      </p:sp>
      <p:sp>
        <p:nvSpPr>
          <p:cNvPr id="10" name="56 Rectángulo"/>
          <p:cNvSpPr/>
          <p:nvPr/>
        </p:nvSpPr>
        <p:spPr bwMode="auto">
          <a:xfrm>
            <a:off x="223101" y="2335920"/>
            <a:ext cx="7580083" cy="760561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Nuevo Reglamento de Planificación Estratégica Universitaria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1" name="56 Rectángulo"/>
          <p:cNvSpPr/>
          <p:nvPr/>
        </p:nvSpPr>
        <p:spPr bwMode="auto">
          <a:xfrm>
            <a:off x="831336" y="3273999"/>
            <a:ext cx="7580084" cy="761864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Reglamento Específico para la Planificación Estratégica Universitaria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2" name="56 Rectángulo"/>
          <p:cNvSpPr/>
          <p:nvPr/>
        </p:nvSpPr>
        <p:spPr bwMode="auto">
          <a:xfrm>
            <a:off x="1420294" y="5076967"/>
            <a:ext cx="7288277" cy="777176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Lineamientos para la formulación de PEI.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4" name="56 Rectángulo"/>
          <p:cNvSpPr/>
          <p:nvPr/>
        </p:nvSpPr>
        <p:spPr bwMode="auto">
          <a:xfrm>
            <a:off x="1123143" y="4143035"/>
            <a:ext cx="7288277" cy="770159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Catalogo Básico de Indicadores único.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6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ES" sz="2400" dirty="0"/>
              <a:t>El nuevo Sistema de Planificación Universitaria (BP) implica: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3" name="56 Rectángulo"/>
          <p:cNvSpPr/>
          <p:nvPr/>
        </p:nvSpPr>
        <p:spPr bwMode="auto">
          <a:xfrm>
            <a:off x="831337" y="1510015"/>
            <a:ext cx="7580083" cy="1610555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MX" sz="2400" dirty="0">
                <a:solidFill>
                  <a:srgbClr val="FFFF00"/>
                </a:solidFill>
              </a:rPr>
              <a:t>Planes Estratégicos Universitarios </a:t>
            </a:r>
            <a:r>
              <a:rPr lang="es-MX" sz="2400" dirty="0">
                <a:solidFill>
                  <a:schemeClr val="bg1"/>
                </a:solidFill>
              </a:rPr>
              <a:t>formulados de manera  articulada, directa, simultánea y </a:t>
            </a:r>
            <a:r>
              <a:rPr lang="es-MX" sz="2400" dirty="0">
                <a:solidFill>
                  <a:srgbClr val="FFFF00"/>
                </a:solidFill>
              </a:rPr>
              <a:t>compatible con el Plan Nacional de Desarrollo Universitario.</a:t>
            </a:r>
          </a:p>
        </p:txBody>
      </p:sp>
      <p:sp>
        <p:nvSpPr>
          <p:cNvPr id="14" name="56 Rectángulo"/>
          <p:cNvSpPr/>
          <p:nvPr/>
        </p:nvSpPr>
        <p:spPr bwMode="auto">
          <a:xfrm>
            <a:off x="831336" y="3700954"/>
            <a:ext cx="7580084" cy="1553217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MX" sz="2400" dirty="0">
                <a:solidFill>
                  <a:srgbClr val="FFFF00"/>
                </a:solidFill>
              </a:rPr>
              <a:t>Consolidación y </a:t>
            </a:r>
            <a:r>
              <a:rPr lang="es-MX" sz="2400" dirty="0">
                <a:solidFill>
                  <a:srgbClr val="FFFF00"/>
                </a:solidFill>
              </a:rPr>
              <a:t>agregabilidad</a:t>
            </a:r>
            <a:r>
              <a:rPr lang="es-MX" sz="2400" dirty="0">
                <a:solidFill>
                  <a:schemeClr val="bg1"/>
                </a:solidFill>
              </a:rPr>
              <a:t> de resultados y metas en el interior del Sistema de la Universidad Boliviana.</a:t>
            </a:r>
          </a:p>
        </p:txBody>
      </p:sp>
    </p:spTree>
    <p:extLst>
      <p:ext uri="{BB962C8B-B14F-4D97-AF65-F5344CB8AC3E}">
        <p14:creationId xmlns:p14="http://schemas.microsoft.com/office/powerpoint/2010/main" val="28058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MX" sz="2800" dirty="0" smtClean="0">
                <a:latin typeface="Roboto Condensed Light" panose="020B0604020202020204" charset="0"/>
                <a:ea typeface="Roboto Condensed Light" panose="020B0604020202020204" charset="0"/>
              </a:rPr>
              <a:t>SISTEMA </a:t>
            </a:r>
            <a:r>
              <a:rPr lang="es-MX" sz="2800" dirty="0">
                <a:latin typeface="Roboto Condensed Light" panose="020B0604020202020204" charset="0"/>
                <a:ea typeface="Roboto Condensed Light" panose="020B0604020202020204" charset="0"/>
              </a:rPr>
              <a:t>DE LA UNIVERSIDAD BOLIVIANA</a:t>
            </a:r>
            <a:endParaRPr lang="en-US" sz="2800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26025" y="2060363"/>
            <a:ext cx="8239003" cy="2772894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spcAft>
                <a:spcPts val="1000"/>
              </a:spcAft>
              <a:buNone/>
            </a:pPr>
            <a:r>
              <a:rPr lang="es-MX" sz="2800" dirty="0" smtClean="0"/>
              <a:t>Las Universidades Públicas Bolivianas conforman </a:t>
            </a:r>
            <a:r>
              <a:rPr lang="es-MX" sz="2800" dirty="0"/>
              <a:t>el Sistema de la </a:t>
            </a:r>
            <a:r>
              <a:rPr lang="es-MX" sz="2800" dirty="0" smtClean="0"/>
              <a:t>Universidad </a:t>
            </a:r>
            <a:r>
              <a:rPr lang="es-MX" sz="2800" dirty="0"/>
              <a:t>Boliviana (SUB) </a:t>
            </a:r>
            <a:r>
              <a:rPr lang="es-MX" sz="2800" dirty="0" smtClean="0"/>
              <a:t>donde todas son </a:t>
            </a:r>
            <a:r>
              <a:rPr lang="es-MX" sz="2800" dirty="0" smtClean="0">
                <a:solidFill>
                  <a:srgbClr val="FFFF00"/>
                </a:solidFill>
              </a:rPr>
              <a:t>iguales </a:t>
            </a:r>
            <a:r>
              <a:rPr lang="es-MX" sz="2800" dirty="0">
                <a:solidFill>
                  <a:srgbClr val="FFFF00"/>
                </a:solidFill>
              </a:rPr>
              <a:t>en jerarquía </a:t>
            </a:r>
            <a:r>
              <a:rPr lang="es-MX" sz="2800" dirty="0">
                <a:solidFill>
                  <a:schemeClr val="bg1"/>
                </a:solidFill>
              </a:rPr>
              <a:t>y su organismo </a:t>
            </a:r>
            <a:r>
              <a:rPr lang="es-MX" sz="2800" dirty="0" smtClean="0"/>
              <a:t>central es </a:t>
            </a:r>
            <a:r>
              <a:rPr lang="es-MX" sz="2800" dirty="0"/>
              <a:t>el Comité Ejecutivo de la </a:t>
            </a:r>
            <a:r>
              <a:rPr lang="es-MX" sz="2800" dirty="0" smtClean="0"/>
              <a:t>Universidad </a:t>
            </a:r>
            <a:r>
              <a:rPr lang="es-MX" sz="2800" dirty="0"/>
              <a:t>Boliviana (CEUB)</a:t>
            </a:r>
          </a:p>
        </p:txBody>
      </p:sp>
    </p:spTree>
    <p:extLst>
      <p:ext uri="{BB962C8B-B14F-4D97-AF65-F5344CB8AC3E}">
        <p14:creationId xmlns:p14="http://schemas.microsoft.com/office/powerpoint/2010/main" val="38402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61269" y="523433"/>
            <a:ext cx="5711631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8633333" y="6182000"/>
            <a:ext cx="510667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 dirty="0"/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33924" r="5760" b="42916"/>
          <a:stretch/>
        </p:blipFill>
        <p:spPr>
          <a:xfrm>
            <a:off x="7628389" y="6602800"/>
            <a:ext cx="1515611" cy="25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7 Rectángulo redondeado"/>
          <p:cNvSpPr>
            <a:spLocks noChangeArrowheads="1"/>
          </p:cNvSpPr>
          <p:nvPr/>
        </p:nvSpPr>
        <p:spPr bwMode="auto">
          <a:xfrm>
            <a:off x="123042" y="1565353"/>
            <a:ext cx="2158764" cy="515552"/>
          </a:xfrm>
          <a:prstGeom prst="roundRect">
            <a:avLst/>
          </a:prstGeom>
          <a:solidFill>
            <a:srgbClr val="3F5378"/>
          </a:solidFill>
          <a:ln w="28575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ts val="667"/>
              </a:spcBef>
              <a:spcAft>
                <a:spcPts val="667"/>
              </a:spcAft>
            </a:pPr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DE DESARROLLO ECONOMICO Y SOCIAL</a:t>
            </a:r>
            <a:endParaRPr lang="es-AR" sz="21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7 Rectángulo redondeado"/>
          <p:cNvSpPr>
            <a:spLocks noChangeArrowheads="1"/>
          </p:cNvSpPr>
          <p:nvPr/>
        </p:nvSpPr>
        <p:spPr bwMode="auto">
          <a:xfrm>
            <a:off x="2393659" y="1492783"/>
            <a:ext cx="2169952" cy="515552"/>
          </a:xfrm>
          <a:prstGeom prst="roundRect">
            <a:avLst/>
          </a:prstGeom>
          <a:solidFill>
            <a:srgbClr val="3F5378"/>
          </a:solidFill>
          <a:ln w="28575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ts val="667"/>
              </a:spcBef>
              <a:spcAft>
                <a:spcPts val="667"/>
              </a:spcAft>
            </a:pPr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DE DESARROLLO UNIVERSITARIO</a:t>
            </a:r>
            <a:endParaRPr lang="es-AR" sz="21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 Rectángulo redondeado"/>
          <p:cNvSpPr>
            <a:spLocks noChangeArrowheads="1"/>
          </p:cNvSpPr>
          <p:nvPr/>
        </p:nvSpPr>
        <p:spPr bwMode="auto">
          <a:xfrm>
            <a:off x="4683203" y="1507297"/>
            <a:ext cx="2091032" cy="515552"/>
          </a:xfrm>
          <a:prstGeom prst="roundRect">
            <a:avLst/>
          </a:prstGeom>
          <a:solidFill>
            <a:srgbClr val="3F5378"/>
          </a:solidFill>
          <a:ln w="28575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ts val="667"/>
              </a:spcBef>
              <a:spcAft>
                <a:spcPts val="667"/>
              </a:spcAft>
            </a:pPr>
            <a:r>
              <a:rPr lang="es-ES_tradnl" sz="9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 ESTRATÉGICO INSTITUCIONAL UNIVERSITARIO</a:t>
            </a:r>
            <a:endParaRPr lang="es-A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7 Rectángulo redondeado"/>
          <p:cNvSpPr>
            <a:spLocks noChangeArrowheads="1"/>
          </p:cNvSpPr>
          <p:nvPr/>
        </p:nvSpPr>
        <p:spPr bwMode="auto">
          <a:xfrm>
            <a:off x="6849707" y="1565353"/>
            <a:ext cx="2169952" cy="515552"/>
          </a:xfrm>
          <a:prstGeom prst="roundRect">
            <a:avLst/>
          </a:prstGeom>
          <a:solidFill>
            <a:srgbClr val="3F5378"/>
          </a:solidFill>
          <a:ln w="28575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ts val="667"/>
              </a:spcBef>
              <a:spcAft>
                <a:spcPts val="667"/>
              </a:spcAft>
            </a:pPr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OPERATIVO ANUAL</a:t>
            </a:r>
            <a:endParaRPr lang="es-AR" sz="21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" name="Imagen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3" y="620377"/>
            <a:ext cx="613919" cy="82771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23040" y="2052348"/>
            <a:ext cx="8916939" cy="4800644"/>
            <a:chOff x="92280" y="1539261"/>
            <a:chExt cx="6687704" cy="3600483"/>
          </a:xfrm>
        </p:grpSpPr>
        <p:sp>
          <p:nvSpPr>
            <p:cNvPr id="5" name="Elipse 4"/>
            <p:cNvSpPr/>
            <p:nvPr/>
          </p:nvSpPr>
          <p:spPr>
            <a:xfrm>
              <a:off x="92280" y="1623715"/>
              <a:ext cx="1619074" cy="319995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3F5378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909901" y="1632104"/>
              <a:ext cx="1326918" cy="3191565"/>
            </a:xfrm>
            <a:prstGeom prst="rect">
              <a:avLst/>
            </a:prstGeom>
            <a:solidFill>
              <a:srgbClr val="DDEDF0"/>
            </a:solidFill>
            <a:ln>
              <a:solidFill>
                <a:srgbClr val="3F5378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5" name="Rectángulo redondeado 84"/>
            <p:cNvSpPr/>
            <p:nvPr/>
          </p:nvSpPr>
          <p:spPr>
            <a:xfrm>
              <a:off x="5395486" y="3189531"/>
              <a:ext cx="1288852" cy="200487"/>
            </a:xfrm>
            <a:prstGeom prst="roundRect">
              <a:avLst/>
            </a:prstGeom>
            <a:solidFill>
              <a:srgbClr val="DDEDF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Unidad Responsable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86" name="Rectángulo redondeado 85"/>
            <p:cNvSpPr/>
            <p:nvPr/>
          </p:nvSpPr>
          <p:spPr>
            <a:xfrm>
              <a:off x="5377648" y="4169327"/>
              <a:ext cx="1288852" cy="326331"/>
            </a:xfrm>
            <a:prstGeom prst="roundRect">
              <a:avLst/>
            </a:prstGeom>
            <a:solidFill>
              <a:srgbClr val="DDEDF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400" dirty="0">
                  <a:solidFill>
                    <a:schemeClr val="tx1"/>
                  </a:solidFill>
                </a:rPr>
                <a:t>Presupuesto por operación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87" name="Picture 2" descr="http://4.bp.blogspot.com/_Jas3kXwf96c/TB4W5D27PvI/AAAAAAAAABc/yl-ti9p5-10/s1600/recursos.gif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5" r="31047" b="82100"/>
            <a:stretch>
              <a:fillRect/>
            </a:stretch>
          </p:blipFill>
          <p:spPr bwMode="auto">
            <a:xfrm>
              <a:off x="614618" y="4823669"/>
              <a:ext cx="574397" cy="31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10 Rectángulo"/>
            <p:cNvSpPr>
              <a:spLocks noChangeArrowheads="1"/>
            </p:cNvSpPr>
            <p:nvPr/>
          </p:nvSpPr>
          <p:spPr bwMode="auto">
            <a:xfrm>
              <a:off x="404069" y="4021991"/>
              <a:ext cx="1012553" cy="267559"/>
            </a:xfrm>
            <a:prstGeom prst="bevel">
              <a:avLst>
                <a:gd name="adj" fmla="val 12500"/>
              </a:avLst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ts val="667"/>
                </a:spcBef>
                <a:spcAft>
                  <a:spcPts val="667"/>
                </a:spcAft>
              </a:pPr>
              <a:r>
                <a:rPr lang="es-PE" sz="13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ACCIÓN</a:t>
              </a:r>
              <a:endPara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" name="Grupo 81"/>
            <p:cNvGrpSpPr/>
            <p:nvPr/>
          </p:nvGrpSpPr>
          <p:grpSpPr>
            <a:xfrm>
              <a:off x="322552" y="2006901"/>
              <a:ext cx="1128745" cy="584376"/>
              <a:chOff x="322552" y="2006901"/>
              <a:chExt cx="1128745" cy="584376"/>
            </a:xfrm>
          </p:grpSpPr>
          <p:sp>
            <p:nvSpPr>
              <p:cNvPr id="88" name="8 Rectángulo"/>
              <p:cNvSpPr>
                <a:spLocks noChangeArrowheads="1"/>
              </p:cNvSpPr>
              <p:nvPr/>
            </p:nvSpPr>
            <p:spPr bwMode="auto">
              <a:xfrm>
                <a:off x="391445" y="2006901"/>
                <a:ext cx="1012552" cy="248803"/>
              </a:xfrm>
              <a:prstGeom prst="bevel">
                <a:avLst>
                  <a:gd name="adj" fmla="val 12500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121920" tIns="60960" rIns="121920" bIns="6096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spcBef>
                    <a:spcPts val="667"/>
                  </a:spcBef>
                  <a:spcAft>
                    <a:spcPts val="667"/>
                  </a:spcAft>
                </a:pPr>
                <a:r>
                  <a:rPr lang="es-PE" sz="1333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PILAR</a:t>
                </a:r>
                <a:endParaRPr lang="es-AR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Rectángulo redondeado 91"/>
              <p:cNvSpPr/>
              <p:nvPr/>
            </p:nvSpPr>
            <p:spPr>
              <a:xfrm>
                <a:off x="322552" y="2291250"/>
                <a:ext cx="1128745" cy="300027"/>
              </a:xfrm>
              <a:prstGeom prst="roundRect">
                <a:avLst/>
              </a:prstGeom>
              <a:noFill/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1067" b="1" dirty="0">
                    <a:solidFill>
                      <a:schemeClr val="tx1"/>
                    </a:solidFill>
                  </a:rPr>
                  <a:t>3.</a:t>
                </a:r>
                <a:r>
                  <a:rPr lang="es-MX" sz="1067" b="1" dirty="0">
                    <a:solidFill>
                      <a:schemeClr val="tx1"/>
                    </a:solidFill>
                  </a:rPr>
                  <a:t> </a:t>
                </a:r>
                <a:r>
                  <a:rPr lang="es-MX" sz="800" dirty="0">
                    <a:solidFill>
                      <a:schemeClr val="tx1"/>
                    </a:solidFill>
                  </a:rPr>
                  <a:t>Salud, Educación y Deporte para la formación de un ser humano integral”</a:t>
                </a:r>
                <a:r>
                  <a:rPr lang="es-BO" sz="800" dirty="0">
                    <a:solidFill>
                      <a:schemeClr val="tx1"/>
                    </a:solidFill>
                  </a:rPr>
                  <a:t> 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upo 65"/>
            <p:cNvGrpSpPr/>
            <p:nvPr/>
          </p:nvGrpSpPr>
          <p:grpSpPr>
            <a:xfrm>
              <a:off x="382904" y="2655308"/>
              <a:ext cx="1029634" cy="533242"/>
              <a:chOff x="382904" y="2655308"/>
              <a:chExt cx="1029634" cy="533242"/>
            </a:xfrm>
          </p:grpSpPr>
          <p:sp>
            <p:nvSpPr>
              <p:cNvPr id="89" name="9 Rectángulo"/>
              <p:cNvSpPr>
                <a:spLocks noChangeArrowheads="1"/>
              </p:cNvSpPr>
              <p:nvPr/>
            </p:nvSpPr>
            <p:spPr bwMode="auto">
              <a:xfrm>
                <a:off x="398206" y="2655308"/>
                <a:ext cx="1012552" cy="244684"/>
              </a:xfrm>
              <a:prstGeom prst="bevel">
                <a:avLst>
                  <a:gd name="adj" fmla="val 12500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121920" tIns="60960" rIns="121920" bIns="6096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spcBef>
                    <a:spcPts val="667"/>
                  </a:spcBef>
                  <a:spcAft>
                    <a:spcPts val="667"/>
                  </a:spcAft>
                </a:pPr>
                <a:r>
                  <a:rPr lang="es-PE" sz="1333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META</a:t>
                </a:r>
                <a:endParaRPr lang="es-AR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Rectángulo redondeado 93"/>
              <p:cNvSpPr/>
              <p:nvPr/>
            </p:nvSpPr>
            <p:spPr>
              <a:xfrm>
                <a:off x="382904" y="2909594"/>
                <a:ext cx="1029634" cy="278956"/>
              </a:xfrm>
              <a:prstGeom prst="roundRect">
                <a:avLst/>
              </a:prstGeom>
              <a:noFill/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933" b="1" dirty="0">
                    <a:solidFill>
                      <a:schemeClr val="tx1"/>
                    </a:solidFill>
                  </a:rPr>
                  <a:t>3.</a:t>
                </a:r>
                <a:r>
                  <a:rPr lang="es-MX" sz="933" b="1" dirty="0">
                    <a:solidFill>
                      <a:schemeClr val="tx1"/>
                    </a:solidFill>
                  </a:rPr>
                  <a:t> </a:t>
                </a:r>
                <a:r>
                  <a:rPr lang="es-MX" sz="800" dirty="0">
                    <a:solidFill>
                      <a:schemeClr val="tx1"/>
                    </a:solidFill>
                  </a:rPr>
                  <a:t>Acceso universal a la educación.”</a:t>
                </a:r>
                <a:r>
                  <a:rPr lang="es-BO" sz="800" dirty="0">
                    <a:solidFill>
                      <a:schemeClr val="tx1"/>
                    </a:solidFill>
                  </a:rPr>
                  <a:t> 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upo 82"/>
            <p:cNvGrpSpPr/>
            <p:nvPr/>
          </p:nvGrpSpPr>
          <p:grpSpPr>
            <a:xfrm>
              <a:off x="135722" y="3198659"/>
              <a:ext cx="1587549" cy="689109"/>
              <a:chOff x="135722" y="3198659"/>
              <a:chExt cx="1587549" cy="689109"/>
            </a:xfrm>
          </p:grpSpPr>
          <p:sp>
            <p:nvSpPr>
              <p:cNvPr id="90" name="10 Rectángulo"/>
              <p:cNvSpPr>
                <a:spLocks noChangeArrowheads="1"/>
              </p:cNvSpPr>
              <p:nvPr/>
            </p:nvSpPr>
            <p:spPr bwMode="auto">
              <a:xfrm>
                <a:off x="423221" y="3198659"/>
                <a:ext cx="1012553" cy="267559"/>
              </a:xfrm>
              <a:prstGeom prst="bevel">
                <a:avLst>
                  <a:gd name="adj" fmla="val 12500"/>
                </a:avLst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121920" tIns="60960" rIns="121920" bIns="6096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spcBef>
                    <a:spcPts val="667"/>
                  </a:spcBef>
                  <a:spcAft>
                    <a:spcPts val="667"/>
                  </a:spcAft>
                </a:pPr>
                <a:r>
                  <a:rPr lang="es-PE" sz="12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RESULTADO</a:t>
                </a:r>
                <a:endParaRPr lang="es-AR" sz="2133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Rectángulo redondeado 94"/>
              <p:cNvSpPr/>
              <p:nvPr/>
            </p:nvSpPr>
            <p:spPr>
              <a:xfrm>
                <a:off x="135722" y="3608812"/>
                <a:ext cx="1587549" cy="278956"/>
              </a:xfrm>
              <a:prstGeom prst="roundRect">
                <a:avLst/>
              </a:prstGeom>
              <a:noFill/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800" b="1" dirty="0">
                    <a:solidFill>
                      <a:schemeClr val="tx1"/>
                    </a:solidFill>
                  </a:rPr>
                  <a:t>97. </a:t>
                </a:r>
                <a:r>
                  <a:rPr lang="es-MX" sz="800" dirty="0">
                    <a:solidFill>
                      <a:schemeClr val="tx1"/>
                    </a:solidFill>
                  </a:rPr>
                  <a:t>Se incrementará en al menos 40% el porcentaje de jóvenes entre 19 y 23 años inscritos en Universidades, institutos técnicos u otros del nivel superior.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Rectángulo redondeado 99"/>
            <p:cNvSpPr/>
            <p:nvPr/>
          </p:nvSpPr>
          <p:spPr>
            <a:xfrm>
              <a:off x="2065580" y="4471332"/>
              <a:ext cx="1090569" cy="2516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Metas de MP y anuales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sp>
          <p:nvSpPr>
            <p:cNvPr id="46" name="Rectángulo redondeado 45"/>
            <p:cNvSpPr/>
            <p:nvPr/>
          </p:nvSpPr>
          <p:spPr>
            <a:xfrm>
              <a:off x="2065579" y="4169328"/>
              <a:ext cx="1090569" cy="2516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933" dirty="0">
                  <a:solidFill>
                    <a:schemeClr val="tx1"/>
                  </a:solidFill>
                </a:rPr>
                <a:t>Resultados esperados / producto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sp>
          <p:nvSpPr>
            <p:cNvPr id="47" name="Rectángulo redondeado 46"/>
            <p:cNvSpPr/>
            <p:nvPr/>
          </p:nvSpPr>
          <p:spPr>
            <a:xfrm>
              <a:off x="2046003" y="3869174"/>
              <a:ext cx="1090569" cy="2516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Indicador Estratégico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sp>
          <p:nvSpPr>
            <p:cNvPr id="48" name="Rectángulo redondeado 47"/>
            <p:cNvSpPr/>
            <p:nvPr/>
          </p:nvSpPr>
          <p:spPr>
            <a:xfrm>
              <a:off x="2046003" y="3575559"/>
              <a:ext cx="1090569" cy="2516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Objetivos Estratégicos (AE)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sp>
          <p:nvSpPr>
            <p:cNvPr id="49" name="Rectángulo redondeado 48"/>
            <p:cNvSpPr/>
            <p:nvPr/>
          </p:nvSpPr>
          <p:spPr>
            <a:xfrm>
              <a:off x="2046002" y="3320246"/>
              <a:ext cx="1090569" cy="20546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333" dirty="0">
                  <a:solidFill>
                    <a:schemeClr val="tx1"/>
                  </a:solidFill>
                </a:rPr>
                <a:t>Políticas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sp>
          <p:nvSpPr>
            <p:cNvPr id="50" name="Rectángulo redondeado 49"/>
            <p:cNvSpPr/>
            <p:nvPr/>
          </p:nvSpPr>
          <p:spPr>
            <a:xfrm>
              <a:off x="2046002" y="2972251"/>
              <a:ext cx="1069405" cy="2516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Áreas Estratégicas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97" name="9 Rectángulo"/>
            <p:cNvSpPr>
              <a:spLocks noChangeArrowheads="1"/>
            </p:cNvSpPr>
            <p:nvPr/>
          </p:nvSpPr>
          <p:spPr bwMode="auto">
            <a:xfrm>
              <a:off x="1525494" y="3596184"/>
              <a:ext cx="458604" cy="37376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ts val="667"/>
                </a:spcBef>
                <a:spcAft>
                  <a:spcPts val="667"/>
                </a:spcAft>
              </a:pPr>
              <a:r>
                <a:rPr lang="es-PE" sz="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LEY 777</a:t>
              </a:r>
              <a:endParaRPr lang="es-AR" sz="1467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ángulo redondeado 50"/>
            <p:cNvSpPr/>
            <p:nvPr/>
          </p:nvSpPr>
          <p:spPr>
            <a:xfrm>
              <a:off x="2024837" y="2670718"/>
              <a:ext cx="1090569" cy="2516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Diagnostico (FODA)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52" name="Rectángulo redondeado 51"/>
            <p:cNvSpPr/>
            <p:nvPr/>
          </p:nvSpPr>
          <p:spPr>
            <a:xfrm>
              <a:off x="2024836" y="1539263"/>
              <a:ext cx="1090569" cy="107227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Enfoque Político</a:t>
              </a:r>
              <a:r>
                <a:rPr lang="es-BO" sz="1067" dirty="0" smtClean="0">
                  <a:solidFill>
                    <a:schemeClr val="tx1"/>
                  </a:solidFill>
                </a:rPr>
                <a:t>: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 smtClean="0">
                  <a:solidFill>
                    <a:schemeClr val="tx1"/>
                  </a:solidFill>
                </a:rPr>
                <a:t>Mandato Constitucional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 smtClean="0">
                  <a:solidFill>
                    <a:schemeClr val="tx1"/>
                  </a:solidFill>
                </a:rPr>
                <a:t>Principios</a:t>
              </a:r>
              <a:endParaRPr lang="es-BO" sz="1067" dirty="0">
                <a:solidFill>
                  <a:schemeClr val="tx1"/>
                </a:solidFill>
              </a:endParaRP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Fines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Objetivos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Misión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Visión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Valores 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3634534" y="1622128"/>
              <a:ext cx="1326918" cy="3201541"/>
            </a:xfrm>
            <a:prstGeom prst="rect">
              <a:avLst/>
            </a:prstGeom>
            <a:solidFill>
              <a:srgbClr val="DDEDF0"/>
            </a:solidFill>
            <a:ln>
              <a:solidFill>
                <a:srgbClr val="3F5378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4" name="Rectángulo redondeado 53"/>
            <p:cNvSpPr/>
            <p:nvPr/>
          </p:nvSpPr>
          <p:spPr>
            <a:xfrm>
              <a:off x="3767353" y="4470880"/>
              <a:ext cx="1090569" cy="251684"/>
            </a:xfrm>
            <a:prstGeom prst="roundRect">
              <a:avLst/>
            </a:prstGeom>
            <a:solidFill>
              <a:srgbClr val="F6E6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Metas de MP y anuales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sp>
          <p:nvSpPr>
            <p:cNvPr id="55" name="Rectángulo redondeado 54"/>
            <p:cNvSpPr/>
            <p:nvPr/>
          </p:nvSpPr>
          <p:spPr>
            <a:xfrm>
              <a:off x="3767352" y="4173638"/>
              <a:ext cx="1090569" cy="251684"/>
            </a:xfrm>
            <a:prstGeom prst="roundRect">
              <a:avLst/>
            </a:prstGeom>
            <a:solidFill>
              <a:srgbClr val="F6E6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933" dirty="0">
                  <a:solidFill>
                    <a:schemeClr val="tx1"/>
                  </a:solidFill>
                </a:rPr>
                <a:t>Resultados esperados / producto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sp>
          <p:nvSpPr>
            <p:cNvPr id="56" name="Rectángulo redondeado 55"/>
            <p:cNvSpPr/>
            <p:nvPr/>
          </p:nvSpPr>
          <p:spPr>
            <a:xfrm>
              <a:off x="3747776" y="3863960"/>
              <a:ext cx="1090569" cy="251684"/>
            </a:xfrm>
            <a:prstGeom prst="roundRect">
              <a:avLst/>
            </a:prstGeom>
            <a:solidFill>
              <a:srgbClr val="F6E6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Indicador Estratégico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sp>
          <p:nvSpPr>
            <p:cNvPr id="57" name="Rectángulo redondeado 56"/>
            <p:cNvSpPr/>
            <p:nvPr/>
          </p:nvSpPr>
          <p:spPr>
            <a:xfrm>
              <a:off x="3747776" y="3572726"/>
              <a:ext cx="1090569" cy="251684"/>
            </a:xfrm>
            <a:prstGeom prst="roundRect">
              <a:avLst/>
            </a:prstGeom>
            <a:solidFill>
              <a:srgbClr val="F6E6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Objetivos Estratégicos (AE)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sp>
          <p:nvSpPr>
            <p:cNvPr id="58" name="Rectángulo redondeado 57"/>
            <p:cNvSpPr/>
            <p:nvPr/>
          </p:nvSpPr>
          <p:spPr>
            <a:xfrm>
              <a:off x="3747775" y="3325509"/>
              <a:ext cx="1090569" cy="212607"/>
            </a:xfrm>
            <a:prstGeom prst="roundRect">
              <a:avLst/>
            </a:prstGeom>
            <a:solidFill>
              <a:srgbClr val="F6E6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333" dirty="0">
                  <a:solidFill>
                    <a:schemeClr val="tx1"/>
                  </a:solidFill>
                </a:rPr>
                <a:t>Políticas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sp>
          <p:nvSpPr>
            <p:cNvPr id="59" name="Rectángulo redondeado 58"/>
            <p:cNvSpPr/>
            <p:nvPr/>
          </p:nvSpPr>
          <p:spPr>
            <a:xfrm>
              <a:off x="3747775" y="2962275"/>
              <a:ext cx="1069405" cy="251684"/>
            </a:xfrm>
            <a:prstGeom prst="roundRect">
              <a:avLst/>
            </a:prstGeom>
            <a:solidFill>
              <a:srgbClr val="F6E6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Áreas Estratégicas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60" name="Rectángulo redondeado 59"/>
            <p:cNvSpPr/>
            <p:nvPr/>
          </p:nvSpPr>
          <p:spPr>
            <a:xfrm>
              <a:off x="3747775" y="2660742"/>
              <a:ext cx="1069404" cy="251684"/>
            </a:xfrm>
            <a:prstGeom prst="roundRect">
              <a:avLst/>
            </a:prstGeom>
            <a:solidFill>
              <a:srgbClr val="F6E6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Diagnostico (FODA)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61" name="Rectángulo redondeado 60"/>
            <p:cNvSpPr/>
            <p:nvPr/>
          </p:nvSpPr>
          <p:spPr>
            <a:xfrm>
              <a:off x="3726609" y="1539261"/>
              <a:ext cx="1090569" cy="1062301"/>
            </a:xfrm>
            <a:prstGeom prst="roundRect">
              <a:avLst/>
            </a:prstGeom>
            <a:solidFill>
              <a:srgbClr val="F6E6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Enfoque Político: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Mandato Constitucional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Principios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Fines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Objetivos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Misión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Visión</a:t>
              </a:r>
            </a:p>
            <a:p>
              <a:pPr marL="118530" lvl="2">
                <a:buFont typeface="Wingdings" panose="05000000000000000000" pitchFamily="2" charset="2"/>
                <a:buChar char="Ø"/>
              </a:pPr>
              <a:r>
                <a:rPr lang="es-BO" sz="1067" dirty="0">
                  <a:solidFill>
                    <a:schemeClr val="tx1"/>
                  </a:solidFill>
                </a:rPr>
                <a:t>Valores 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1979142" y="3273138"/>
              <a:ext cx="2935292" cy="15001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Rectángulo redondeado 80"/>
            <p:cNvSpPr/>
            <p:nvPr/>
          </p:nvSpPr>
          <p:spPr>
            <a:xfrm rot="16200000">
              <a:off x="2834916" y="4058226"/>
              <a:ext cx="1200138" cy="15483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200" b="1" dirty="0">
                  <a:solidFill>
                    <a:srgbClr val="FF0000"/>
                  </a:solidFill>
                </a:rPr>
                <a:t>CONSOLIDACIÓN</a:t>
              </a:r>
              <a:r>
                <a:rPr lang="es-BO" sz="800" dirty="0">
                  <a:solidFill>
                    <a:srgbClr val="FF0000"/>
                  </a:solidFill>
                </a:rPr>
                <a:t> 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109" name="9 Rectángulo"/>
            <p:cNvSpPr>
              <a:spLocks noChangeArrowheads="1"/>
            </p:cNvSpPr>
            <p:nvPr/>
          </p:nvSpPr>
          <p:spPr bwMode="auto">
            <a:xfrm rot="10800000">
              <a:off x="3284393" y="3301076"/>
              <a:ext cx="253314" cy="22180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ts val="667"/>
                </a:spcBef>
                <a:spcAft>
                  <a:spcPts val="667"/>
                </a:spcAft>
              </a:pPr>
              <a:endParaRPr lang="es-AR" sz="1467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lecha izquierda 33"/>
            <p:cNvSpPr/>
            <p:nvPr/>
          </p:nvSpPr>
          <p:spPr>
            <a:xfrm>
              <a:off x="1443535" y="2606928"/>
              <a:ext cx="458604" cy="355347"/>
            </a:xfrm>
            <a:prstGeom prst="leftArrow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800" b="1" dirty="0">
                  <a:solidFill>
                    <a:schemeClr val="tx1"/>
                  </a:solidFill>
                </a:rPr>
                <a:t>RSP-SUB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ángulo redondeado 110"/>
            <p:cNvSpPr/>
            <p:nvPr/>
          </p:nvSpPr>
          <p:spPr>
            <a:xfrm>
              <a:off x="1154743" y="4963171"/>
              <a:ext cx="3925933" cy="162536"/>
            </a:xfrm>
            <a:prstGeom prst="round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BO" sz="933" dirty="0">
                  <a:solidFill>
                    <a:schemeClr val="tx1"/>
                  </a:solidFill>
                </a:rPr>
                <a:t>RSP-SUB: Reglamento del Sistema de Planificación del Sistema de la Universidad Boliviana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12" name="7 Rectángulo redondeado"/>
            <p:cNvSpPr>
              <a:spLocks noChangeArrowheads="1"/>
            </p:cNvSpPr>
            <p:nvPr/>
          </p:nvSpPr>
          <p:spPr bwMode="auto">
            <a:xfrm>
              <a:off x="5152520" y="3707358"/>
              <a:ext cx="1627464" cy="386664"/>
            </a:xfrm>
            <a:prstGeom prst="roundRect">
              <a:avLst/>
            </a:prstGeom>
            <a:solidFill>
              <a:srgbClr val="3F5378"/>
            </a:solidFill>
            <a:ln w="28575"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ts val="667"/>
                </a:spcBef>
                <a:spcAft>
                  <a:spcPts val="667"/>
                </a:spcAft>
              </a:pPr>
              <a:r>
                <a:rPr lang="es-ES_tradnl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PRESUPUESTO</a:t>
              </a:r>
              <a:endParaRPr lang="es-AR" sz="2133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ángulo redondeado 112"/>
            <p:cNvSpPr/>
            <p:nvPr/>
          </p:nvSpPr>
          <p:spPr>
            <a:xfrm>
              <a:off x="5395428" y="1578018"/>
              <a:ext cx="1288852" cy="301951"/>
            </a:xfrm>
            <a:prstGeom prst="roundRect">
              <a:avLst/>
            </a:prstGeom>
            <a:solidFill>
              <a:srgbClr val="DDEDF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Objetivos de Gestión Institucionales - </a:t>
              </a:r>
              <a:r>
                <a:rPr lang="es-BO" sz="1067" b="1" dirty="0">
                  <a:solidFill>
                    <a:schemeClr val="tx1"/>
                  </a:solidFill>
                </a:rPr>
                <a:t>OGI</a:t>
              </a:r>
              <a:endParaRPr lang="en-US" sz="1067" b="1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ángulo redondeado 114"/>
            <p:cNvSpPr/>
            <p:nvPr/>
          </p:nvSpPr>
          <p:spPr>
            <a:xfrm>
              <a:off x="5395428" y="2249874"/>
              <a:ext cx="1288852" cy="564497"/>
            </a:xfrm>
            <a:prstGeom prst="roundRect">
              <a:avLst/>
            </a:prstGeom>
            <a:solidFill>
              <a:srgbClr val="DDEDF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BO" sz="933" b="1" dirty="0">
                  <a:solidFill>
                    <a:schemeClr val="tx1"/>
                  </a:solidFill>
                </a:rPr>
                <a:t>Indicador: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es-BO" sz="933" dirty="0">
                  <a:solidFill>
                    <a:schemeClr val="tx1"/>
                  </a:solidFill>
                </a:rPr>
                <a:t>Resultado Esperado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es-BO" sz="933" dirty="0">
                  <a:solidFill>
                    <a:schemeClr val="tx1"/>
                  </a:solidFill>
                </a:rPr>
                <a:t>Tipo y Categoría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es-BO" sz="933" dirty="0">
                  <a:solidFill>
                    <a:schemeClr val="tx1"/>
                  </a:solidFill>
                </a:rPr>
                <a:t>Bien, Norma o Servicio</a:t>
              </a:r>
              <a:endParaRPr lang="en-US" sz="933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ángulo redondeado 115"/>
            <p:cNvSpPr/>
            <p:nvPr/>
          </p:nvSpPr>
          <p:spPr>
            <a:xfrm>
              <a:off x="5395428" y="1929821"/>
              <a:ext cx="1288852" cy="264765"/>
            </a:xfrm>
            <a:prstGeom prst="roundRect">
              <a:avLst/>
            </a:prstGeom>
            <a:solidFill>
              <a:srgbClr val="DDEDF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Objetivos de Gestión Específicos - </a:t>
              </a:r>
              <a:r>
                <a:rPr lang="es-BO" sz="1067" b="1" dirty="0">
                  <a:solidFill>
                    <a:schemeClr val="tx1"/>
                  </a:solidFill>
                </a:rPr>
                <a:t>OGE</a:t>
              </a:r>
              <a:endParaRPr lang="en-US" sz="1067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ángulo redondeado 116"/>
            <p:cNvSpPr/>
            <p:nvPr/>
          </p:nvSpPr>
          <p:spPr>
            <a:xfrm>
              <a:off x="5395428" y="2860434"/>
              <a:ext cx="1288852" cy="289575"/>
            </a:xfrm>
            <a:prstGeom prst="roundRect">
              <a:avLst/>
            </a:prstGeom>
            <a:solidFill>
              <a:srgbClr val="DDEDF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Programación de Resultados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ángulo redondeado 117"/>
            <p:cNvSpPr/>
            <p:nvPr/>
          </p:nvSpPr>
          <p:spPr>
            <a:xfrm rot="16200000">
              <a:off x="4423592" y="2449692"/>
              <a:ext cx="1765939" cy="110812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200" b="1" dirty="0">
                  <a:solidFill>
                    <a:srgbClr val="FF0000"/>
                  </a:solidFill>
                </a:rPr>
                <a:t>CONSOLIDACIÓN</a:t>
              </a:r>
              <a:r>
                <a:rPr lang="es-BO" sz="800" dirty="0">
                  <a:solidFill>
                    <a:srgbClr val="FF0000"/>
                  </a:solidFill>
                </a:rPr>
                <a:t> 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Conector angular 35"/>
            <p:cNvCxnSpPr>
              <a:stCxn id="118" idx="0"/>
              <a:endCxn id="3" idx="3"/>
            </p:cNvCxnSpPr>
            <p:nvPr/>
          </p:nvCxnSpPr>
          <p:spPr>
            <a:xfrm rot="10800000" flipV="1">
              <a:off x="4914434" y="2505097"/>
              <a:ext cx="336722" cy="1518139"/>
            </a:xfrm>
            <a:prstGeom prst="bentConnector5">
              <a:avLst>
                <a:gd name="adj1" fmla="val 49786"/>
                <a:gd name="adj2" fmla="val 27120"/>
                <a:gd name="adj3" fmla="val 47951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9 Rectángulo"/>
            <p:cNvSpPr>
              <a:spLocks noChangeArrowheads="1"/>
            </p:cNvSpPr>
            <p:nvPr/>
          </p:nvSpPr>
          <p:spPr bwMode="auto">
            <a:xfrm rot="10800000">
              <a:off x="4897237" y="3917446"/>
              <a:ext cx="135545" cy="22180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ts val="667"/>
                </a:spcBef>
                <a:spcAft>
                  <a:spcPts val="667"/>
                </a:spcAft>
              </a:pPr>
              <a:endParaRPr lang="es-AR" sz="1467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ángulo redondeado 134"/>
            <p:cNvSpPr/>
            <p:nvPr/>
          </p:nvSpPr>
          <p:spPr>
            <a:xfrm>
              <a:off x="5377648" y="3424925"/>
              <a:ext cx="1288852" cy="200487"/>
            </a:xfrm>
            <a:prstGeom prst="roundRect">
              <a:avLst/>
            </a:prstGeom>
            <a:solidFill>
              <a:srgbClr val="DDEDF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067" dirty="0">
                  <a:solidFill>
                    <a:schemeClr val="tx1"/>
                  </a:solidFill>
                </a:rPr>
                <a:t>Operaciones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Google Shape;189;p12"/>
          <p:cNvSpPr txBox="1">
            <a:spLocks/>
          </p:cNvSpPr>
          <p:nvPr/>
        </p:nvSpPr>
        <p:spPr>
          <a:xfrm>
            <a:off x="860201" y="549800"/>
            <a:ext cx="5711631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S" sz="2400" dirty="0"/>
              <a:t>EL NUEVO SISTEMA DE PLANIFICACIÓN UNIVERSITARIA (BP) IMPLICA: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8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61269" y="523433"/>
            <a:ext cx="5711631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EL NUEVO SISTEMA DE PLANIFICACIÓN UNIVERSITARIA (BP) ARTICULACIÓN</a:t>
            </a:r>
            <a:r>
              <a:rPr lang="es-ES" sz="2400" dirty="0" smtClean="0"/>
              <a:t>:</a:t>
            </a:r>
            <a:endParaRPr lang="en-US" sz="24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8633333" y="6182000"/>
            <a:ext cx="510667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41</a:t>
            </a:fld>
            <a:endParaRPr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9" y="662077"/>
            <a:ext cx="569176" cy="7555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33924" r="5760" b="42916"/>
          <a:stretch/>
        </p:blipFill>
        <p:spPr>
          <a:xfrm>
            <a:off x="7628389" y="6602800"/>
            <a:ext cx="1515611" cy="25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27676" y="1809322"/>
          <a:ext cx="8348413" cy="1821509"/>
        </p:xfrm>
        <a:graphic>
          <a:graphicData uri="http://schemas.openxmlformats.org/drawingml/2006/table">
            <a:tbl>
              <a:tblPr/>
              <a:tblGrid>
                <a:gridCol w="1289521">
                  <a:extLst>
                    <a:ext uri="{9D8B030D-6E8A-4147-A177-3AD203B41FA5}">
                      <a16:colId xmlns:a16="http://schemas.microsoft.com/office/drawing/2014/main" val="2466863322"/>
                    </a:ext>
                  </a:extLst>
                </a:gridCol>
                <a:gridCol w="1573833">
                  <a:extLst>
                    <a:ext uri="{9D8B030D-6E8A-4147-A177-3AD203B41FA5}">
                      <a16:colId xmlns:a16="http://schemas.microsoft.com/office/drawing/2014/main" val="967047379"/>
                    </a:ext>
                  </a:extLst>
                </a:gridCol>
                <a:gridCol w="2342728">
                  <a:extLst>
                    <a:ext uri="{9D8B030D-6E8A-4147-A177-3AD203B41FA5}">
                      <a16:colId xmlns:a16="http://schemas.microsoft.com/office/drawing/2014/main" val="3239141468"/>
                    </a:ext>
                  </a:extLst>
                </a:gridCol>
                <a:gridCol w="3142331">
                  <a:extLst>
                    <a:ext uri="{9D8B030D-6E8A-4147-A177-3AD203B41FA5}">
                      <a16:colId xmlns:a16="http://schemas.microsoft.com/office/drawing/2014/main" val="220955866"/>
                    </a:ext>
                  </a:extLst>
                </a:gridCol>
              </a:tblGrid>
              <a:tr h="4172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PDES 2016-2020</a:t>
                      </a:r>
                      <a:endParaRPr lang="en-US" sz="2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514633"/>
                  </a:ext>
                </a:extLst>
              </a:tr>
              <a:tr h="41561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Pilar </a:t>
                      </a:r>
                      <a:endParaRPr lang="es-BO" sz="2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  <a:endParaRPr lang="es-BO" sz="2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endParaRPr lang="es-BO" sz="2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Acción</a:t>
                      </a:r>
                      <a:r>
                        <a:rPr lang="es-BO" sz="21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BO" sz="2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73862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 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Salud, </a:t>
                      </a:r>
                      <a:r>
                        <a:rPr lang="es-MX" sz="1100" dirty="0" smtClean="0">
                          <a:solidFill>
                            <a:srgbClr val="FF0000"/>
                          </a:solidFill>
                        </a:rPr>
                        <a:t>Educación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 y Deporte para la formación de un ser humano integral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Acceso universal a la educación.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Se </a:t>
                      </a:r>
                      <a:r>
                        <a:rPr lang="es-MX" sz="1100" dirty="0" smtClean="0">
                          <a:solidFill>
                            <a:srgbClr val="FF0000"/>
                          </a:solidFill>
                        </a:rPr>
                        <a:t>incrementará en al menos 40% 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el porcentaje de jóvenes entre 19 y 23 años inscritos en Universidades, institutos técnicos u otros del nivel superior.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la educación superior.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BO" sz="13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2.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y fortalecimiento de la educación superior.</a:t>
                      </a:r>
                      <a:endParaRPr lang="es-B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B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Construcción, equipamiento y funcionamiento de Universidades públicas.</a:t>
                      </a:r>
                      <a:endParaRPr lang="es-B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B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acciones que aporten al logro del resultado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7736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93307" y="4324624"/>
          <a:ext cx="7992888" cy="1618615"/>
        </p:xfrm>
        <a:graphic>
          <a:graphicData uri="http://schemas.openxmlformats.org/drawingml/2006/table">
            <a:tbl>
              <a:tblPr/>
              <a:tblGrid>
                <a:gridCol w="866533">
                  <a:extLst>
                    <a:ext uri="{9D8B030D-6E8A-4147-A177-3AD203B41FA5}">
                      <a16:colId xmlns:a16="http://schemas.microsoft.com/office/drawing/2014/main" val="3056832112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val="727446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108758006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58790109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30051116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4251469328"/>
                    </a:ext>
                  </a:extLst>
                </a:gridCol>
                <a:gridCol w="756035">
                  <a:extLst>
                    <a:ext uri="{9D8B030D-6E8A-4147-A177-3AD203B41FA5}">
                      <a16:colId xmlns:a16="http://schemas.microsoft.com/office/drawing/2014/main" val="14055126"/>
                    </a:ext>
                  </a:extLst>
                </a:gridCol>
              </a:tblGrid>
              <a:tr h="37528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PDU 2019-2025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51463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ÁREA ESTRATÉGICA PDU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 ESTRATÉGICO PDU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DESCRIPCION INDICADOR ESTRATÉGICO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INDICADOR ESTRATÉGICO</a:t>
                      </a:r>
                      <a:b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(RESULTADO)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LÍNEA BASE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META MEDIANO PLAZO</a:t>
                      </a:r>
                      <a:b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META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LARGO 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PLAZO</a:t>
                      </a:r>
                      <a:b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2021-2025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73862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N°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Mejorar el rendimiento académico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los estudiantes universitarios de Grado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96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Incremento de la Matricula de Grado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del acceso a la Formación Profesional de Grado (matricula) en 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45400 </a:t>
                      </a:r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77361"/>
                  </a:ext>
                </a:extLst>
              </a:tr>
            </a:tbl>
          </a:graphicData>
        </a:graphic>
      </p:graphicFrame>
      <p:sp>
        <p:nvSpPr>
          <p:cNvPr id="26" name="Rectángulo redondeado 25"/>
          <p:cNvSpPr/>
          <p:nvPr/>
        </p:nvSpPr>
        <p:spPr>
          <a:xfrm>
            <a:off x="1257509" y="4810400"/>
            <a:ext cx="1790492" cy="1041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5412297" y="2299472"/>
            <a:ext cx="3081463" cy="13503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8" name="Conector angular 27"/>
          <p:cNvCxnSpPr>
            <a:stCxn id="29" idx="2"/>
            <a:endCxn id="26" idx="0"/>
          </p:cNvCxnSpPr>
          <p:nvPr/>
        </p:nvCxnSpPr>
        <p:spPr>
          <a:xfrm rot="5400000">
            <a:off x="3972604" y="1829977"/>
            <a:ext cx="1160576" cy="4800273"/>
          </a:xfrm>
          <a:prstGeom prst="bentConnector3">
            <a:avLst>
              <a:gd name="adj1" fmla="val 38619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redondeado 45"/>
          <p:cNvSpPr/>
          <p:nvPr/>
        </p:nvSpPr>
        <p:spPr>
          <a:xfrm>
            <a:off x="4419600" y="4810400"/>
            <a:ext cx="1544321" cy="12144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47" name="Conector angular 46"/>
          <p:cNvCxnSpPr>
            <a:stCxn id="46" idx="0"/>
            <a:endCxn id="10" idx="2"/>
          </p:cNvCxnSpPr>
          <p:nvPr/>
        </p:nvCxnSpPr>
        <p:spPr>
          <a:xfrm rot="16200000" flipV="1">
            <a:off x="4205182" y="3823822"/>
            <a:ext cx="1183281" cy="789877"/>
          </a:xfrm>
          <a:prstGeom prst="bentConnector3">
            <a:avLst>
              <a:gd name="adj1" fmla="val 54293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redondeado 49"/>
          <p:cNvSpPr/>
          <p:nvPr/>
        </p:nvSpPr>
        <p:spPr>
          <a:xfrm>
            <a:off x="3129280" y="2262859"/>
            <a:ext cx="2283017" cy="13104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Rectángulo redondeado 51"/>
          <p:cNvSpPr/>
          <p:nvPr/>
        </p:nvSpPr>
        <p:spPr>
          <a:xfrm>
            <a:off x="6572900" y="4713520"/>
            <a:ext cx="1128381" cy="12144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3" name="Conector angular 52"/>
          <p:cNvCxnSpPr>
            <a:stCxn id="52" idx="0"/>
            <a:endCxn id="10" idx="2"/>
          </p:cNvCxnSpPr>
          <p:nvPr/>
        </p:nvCxnSpPr>
        <p:spPr>
          <a:xfrm rot="16200000" flipV="1">
            <a:off x="5226288" y="2802716"/>
            <a:ext cx="1086401" cy="273520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4789" t="78919" r="29363" b="13740"/>
          <a:stretch/>
        </p:blipFill>
        <p:spPr>
          <a:xfrm>
            <a:off x="0" y="6040118"/>
            <a:ext cx="9144000" cy="8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9" grpId="0" animBg="1"/>
      <p:bldP spid="29" grpId="1" animBg="1"/>
      <p:bldP spid="46" grpId="0" animBg="1"/>
      <p:bldP spid="50" grpId="0" animBg="1"/>
      <p:bldP spid="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l="24789" t="78919" r="29363" b="13740"/>
          <a:stretch/>
        </p:blipFill>
        <p:spPr>
          <a:xfrm>
            <a:off x="0" y="6040118"/>
            <a:ext cx="9144000" cy="817882"/>
          </a:xfrm>
          <a:prstGeom prst="rect">
            <a:avLst/>
          </a:prstGeom>
        </p:spPr>
      </p:pic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61269" y="523433"/>
            <a:ext cx="5711631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EL NUEVO SISTEMA DE PLANIFICACIÓN UNIVERSITARIA (BP) ARTICULA</a:t>
            </a:r>
            <a:r>
              <a:rPr lang="es-ES" sz="2400" dirty="0"/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8633333" y="6182000"/>
            <a:ext cx="510667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9" y="662077"/>
            <a:ext cx="569176" cy="755527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/>
          </p:nvPr>
        </p:nvGraphicFramePr>
        <p:xfrm>
          <a:off x="28033" y="1869883"/>
          <a:ext cx="9072004" cy="1623835"/>
        </p:xfrm>
        <a:graphic>
          <a:graphicData uri="http://schemas.openxmlformats.org/drawingml/2006/table">
            <a:tbl>
              <a:tblPr/>
              <a:tblGrid>
                <a:gridCol w="186428">
                  <a:extLst>
                    <a:ext uri="{9D8B030D-6E8A-4147-A177-3AD203B41FA5}">
                      <a16:colId xmlns:a16="http://schemas.microsoft.com/office/drawing/2014/main" val="4017376206"/>
                    </a:ext>
                  </a:extLst>
                </a:gridCol>
                <a:gridCol w="310587">
                  <a:extLst>
                    <a:ext uri="{9D8B030D-6E8A-4147-A177-3AD203B41FA5}">
                      <a16:colId xmlns:a16="http://schemas.microsoft.com/office/drawing/2014/main" val="4282294772"/>
                    </a:ext>
                  </a:extLst>
                </a:gridCol>
                <a:gridCol w="1415513">
                  <a:extLst>
                    <a:ext uri="{9D8B030D-6E8A-4147-A177-3AD203B41FA5}">
                      <a16:colId xmlns:a16="http://schemas.microsoft.com/office/drawing/2014/main" val="4262514765"/>
                    </a:ext>
                  </a:extLst>
                </a:gridCol>
                <a:gridCol w="314960">
                  <a:extLst>
                    <a:ext uri="{9D8B030D-6E8A-4147-A177-3AD203B41FA5}">
                      <a16:colId xmlns:a16="http://schemas.microsoft.com/office/drawing/2014/main" val="382161946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804558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4151721924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3943030045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3736086575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404712134"/>
                    </a:ext>
                  </a:extLst>
                </a:gridCol>
                <a:gridCol w="314960">
                  <a:extLst>
                    <a:ext uri="{9D8B030D-6E8A-4147-A177-3AD203B41FA5}">
                      <a16:colId xmlns:a16="http://schemas.microsoft.com/office/drawing/2014/main" val="1818794867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537199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748386311"/>
                    </a:ext>
                  </a:extLst>
                </a:gridCol>
                <a:gridCol w="294640">
                  <a:extLst>
                    <a:ext uri="{9D8B030D-6E8A-4147-A177-3AD203B41FA5}">
                      <a16:colId xmlns:a16="http://schemas.microsoft.com/office/drawing/2014/main" val="15372182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0581332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056509851"/>
                    </a:ext>
                  </a:extLst>
                </a:gridCol>
                <a:gridCol w="294640">
                  <a:extLst>
                    <a:ext uri="{9D8B030D-6E8A-4147-A177-3AD203B41FA5}">
                      <a16:colId xmlns:a16="http://schemas.microsoft.com/office/drawing/2014/main" val="1514872824"/>
                    </a:ext>
                  </a:extLst>
                </a:gridCol>
                <a:gridCol w="738356">
                  <a:extLst>
                    <a:ext uri="{9D8B030D-6E8A-4147-A177-3AD203B41FA5}">
                      <a16:colId xmlns:a16="http://schemas.microsoft.com/office/drawing/2014/main" val="275860109"/>
                    </a:ext>
                  </a:extLst>
                </a:gridCol>
              </a:tblGrid>
              <a:tr h="1890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POLÍTICA DE DESARROLLO</a:t>
                      </a: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 ESTRATEGICO</a:t>
                      </a: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INDICADOR ESTRATÉGICO</a:t>
                      </a: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RESULTADO o PRODUCTO ESPERADO </a:t>
                      </a: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BO" sz="12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Programación Anual de Metas</a:t>
                      </a:r>
                      <a:endParaRPr lang="es-BO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812706"/>
                  </a:ext>
                </a:extLst>
              </a:tr>
              <a:tr h="22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Cod PD</a:t>
                      </a: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Cod OE</a:t>
                      </a: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Cod In</a:t>
                      </a: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  <a:endParaRPr lang="es-BO" sz="9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  <a:endParaRPr lang="es-BO" sz="9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53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META DE MEDIANO PLAZO 2019-2020</a:t>
                      </a:r>
                      <a:endParaRPr lang="es-BO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  <a:endParaRPr lang="es-BO" sz="9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  <a:endParaRPr lang="es-BO" sz="9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  <a:endParaRPr lang="es-BO" sz="9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  <a:endParaRPr lang="es-BO" sz="9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  <a:endParaRPr lang="es-BO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53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META DE MEDIANO PLAZO 2021-2025</a:t>
                      </a:r>
                      <a:endParaRPr lang="es-BO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89199"/>
                  </a:ext>
                </a:extLst>
              </a:tr>
              <a:tr h="209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BO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BO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BO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s-BO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BO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s-BO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es-BO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66377"/>
                  </a:ext>
                </a:extLst>
              </a:tr>
              <a:tr h="1001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85" marR="6185" marT="6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85" marR="6185" marT="6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la formación profesional de Grado y Posgrado de calidad para incrementar y potenciar el capital humano destinado al desarrollo del Estado Plurinacional de Bolivia </a:t>
                      </a:r>
                    </a:p>
                  </a:txBody>
                  <a:tcPr marL="6185" marR="6185" marT="6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85" marR="6185" marT="6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la calidad académica de los programas profesionales de Grado</a:t>
                      </a:r>
                    </a:p>
                  </a:txBody>
                  <a:tcPr marL="6185" marR="6185" marT="6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85" marR="6185" marT="6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Carreras de Grado Acreditadas a nivel Nacional</a:t>
                      </a:r>
                    </a:p>
                  </a:txBody>
                  <a:tcPr marL="6185" marR="6185" marT="6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han acreditado el 30% de carreras universitarias a nivel nacional</a:t>
                      </a:r>
                    </a:p>
                  </a:txBody>
                  <a:tcPr marL="6185" marR="6185" marT="6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5" marR="6185" marT="6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416573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/>
          </p:nvPr>
        </p:nvGraphicFramePr>
        <p:xfrm>
          <a:off x="433818" y="4525706"/>
          <a:ext cx="8469839" cy="2235175"/>
        </p:xfrm>
        <a:graphic>
          <a:graphicData uri="http://schemas.openxmlformats.org/drawingml/2006/table">
            <a:tbl>
              <a:tblPr/>
              <a:tblGrid>
                <a:gridCol w="714371">
                  <a:extLst>
                    <a:ext uri="{9D8B030D-6E8A-4147-A177-3AD203B41FA5}">
                      <a16:colId xmlns:a16="http://schemas.microsoft.com/office/drawing/2014/main" val="3503170969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1185889144"/>
                    </a:ext>
                  </a:extLst>
                </a:gridCol>
                <a:gridCol w="1203823">
                  <a:extLst>
                    <a:ext uri="{9D8B030D-6E8A-4147-A177-3AD203B41FA5}">
                      <a16:colId xmlns:a16="http://schemas.microsoft.com/office/drawing/2014/main" val="3329526811"/>
                    </a:ext>
                  </a:extLst>
                </a:gridCol>
                <a:gridCol w="680995">
                  <a:extLst>
                    <a:ext uri="{9D8B030D-6E8A-4147-A177-3AD203B41FA5}">
                      <a16:colId xmlns:a16="http://schemas.microsoft.com/office/drawing/2014/main" val="3539450423"/>
                    </a:ext>
                  </a:extLst>
                </a:gridCol>
                <a:gridCol w="692436">
                  <a:extLst>
                    <a:ext uri="{9D8B030D-6E8A-4147-A177-3AD203B41FA5}">
                      <a16:colId xmlns:a16="http://schemas.microsoft.com/office/drawing/2014/main" val="2810253976"/>
                    </a:ext>
                  </a:extLst>
                </a:gridCol>
                <a:gridCol w="232833">
                  <a:extLst>
                    <a:ext uri="{9D8B030D-6E8A-4147-A177-3AD203B41FA5}">
                      <a16:colId xmlns:a16="http://schemas.microsoft.com/office/drawing/2014/main" val="686989968"/>
                    </a:ext>
                  </a:extLst>
                </a:gridCol>
                <a:gridCol w="198967">
                  <a:extLst>
                    <a:ext uri="{9D8B030D-6E8A-4147-A177-3AD203B41FA5}">
                      <a16:colId xmlns:a16="http://schemas.microsoft.com/office/drawing/2014/main" val="2458012385"/>
                    </a:ext>
                  </a:extLst>
                </a:gridCol>
                <a:gridCol w="237067">
                  <a:extLst>
                    <a:ext uri="{9D8B030D-6E8A-4147-A177-3AD203B41FA5}">
                      <a16:colId xmlns:a16="http://schemas.microsoft.com/office/drawing/2014/main" val="1996660287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9670079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511970762"/>
                    </a:ext>
                  </a:extLst>
                </a:gridCol>
                <a:gridCol w="905933">
                  <a:extLst>
                    <a:ext uri="{9D8B030D-6E8A-4147-A177-3AD203B41FA5}">
                      <a16:colId xmlns:a16="http://schemas.microsoft.com/office/drawing/2014/main" val="2393072378"/>
                    </a:ext>
                  </a:extLst>
                </a:gridCol>
                <a:gridCol w="1227667">
                  <a:extLst>
                    <a:ext uri="{9D8B030D-6E8A-4147-A177-3AD203B41FA5}">
                      <a16:colId xmlns:a16="http://schemas.microsoft.com/office/drawing/2014/main" val="2011422724"/>
                    </a:ext>
                  </a:extLst>
                </a:gridCol>
              </a:tblGrid>
              <a:tr h="738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Cod. Articulación</a:t>
                      </a:r>
                    </a:p>
                    <a:p>
                      <a:pPr algn="ctr" fontAlgn="ctr"/>
                      <a:r>
                        <a:rPr lang="es-BO" sz="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BO" sz="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 de Gestión </a:t>
                      </a:r>
                      <a:endParaRPr lang="es-BO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  <a:b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Resultado  Esperado (Producto)</a:t>
                      </a:r>
                      <a:b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Gestión  2019</a:t>
                      </a:r>
                      <a:endParaRPr lang="es-BO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Tipo </a:t>
                      </a:r>
                      <a:b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(Bien o Servicio)</a:t>
                      </a:r>
                      <a:endParaRPr lang="es-BO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BO" sz="12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PROGRAMACIÓN TRIMESTRAL DEL RESULTADO / PRODUCTO </a:t>
                      </a:r>
                      <a:br>
                        <a:rPr lang="es-BO" sz="12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BO" sz="12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(N° / %)</a:t>
                      </a:r>
                      <a:endParaRPr lang="es-BO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 por OGE</a:t>
                      </a:r>
                      <a:endParaRPr lang="es-BO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12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UNIDAD RESPONSABLE</a:t>
                      </a:r>
                      <a:endParaRPr lang="es-BO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07049"/>
                  </a:ext>
                </a:extLst>
              </a:tr>
              <a:tr h="169663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s-BO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  <a:endParaRPr lang="es-BO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  <a:endParaRPr lang="es-BO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  <a:endParaRPr lang="es-BO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BO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Cat. Prog.</a:t>
                      </a:r>
                      <a:endParaRPr lang="es-BO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  <a:endParaRPr lang="es-BO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541126"/>
                  </a:ext>
                </a:extLst>
              </a:tr>
              <a:tr h="494783">
                <a:tc rowSpan="3">
                  <a:txBody>
                    <a:bodyPr/>
                    <a:lstStyle/>
                    <a:p>
                      <a:pPr algn="ctr" fontAlgn="ctr"/>
                      <a:endParaRPr lang="es-BO" sz="1100" b="1" i="0" u="none" strike="noStrike" noProof="0" dirty="0">
                        <a:solidFill>
                          <a:srgbClr val="E6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Desarrollar</a:t>
                      </a:r>
                      <a:r>
                        <a:rPr lang="es-BO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procesos de acreditación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Nº de Carreras de Grado Acreditadas a nivel Nacional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5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s-BO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750.000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05047100000009</a:t>
                      </a:r>
                      <a:endParaRPr lang="es-BO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Carrera de Derecho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11790"/>
                  </a:ext>
                </a:extLst>
              </a:tr>
              <a:tr h="401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Indicador</a:t>
                      </a:r>
                      <a:r>
                        <a:rPr lang="es-BO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5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s-BO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500.000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05049100000011</a:t>
                      </a:r>
                      <a:endParaRPr lang="es-BO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BO" sz="1100" b="0" i="0" u="none" strike="noStrike" cap="non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Carrera de Sociología </a:t>
                      </a:r>
                      <a:endParaRPr lang="es-BO" sz="110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388251"/>
                  </a:ext>
                </a:extLst>
              </a:tr>
              <a:tr h="230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Indicador 3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s-BO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5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s-BO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45.000</a:t>
                      </a:r>
                      <a:endParaRPr lang="es-BO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9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05050100000012</a:t>
                      </a:r>
                      <a:endParaRPr lang="es-BO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BO" sz="1100" b="0" i="0" u="none" strike="noStrike" cap="non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Carrera de Historia </a:t>
                      </a:r>
                      <a:endParaRPr lang="es-BO" sz="110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434008"/>
                  </a:ext>
                </a:extLst>
              </a:tr>
              <a:tr h="1696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O T A L </a:t>
                      </a:r>
                    </a:p>
                  </a:txBody>
                  <a:tcPr marL="7103" marR="7103" marT="71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7" marR="5327" marT="5327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7" marR="5327" marT="5327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7" marR="5327" marT="5327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776996"/>
                  </a:ext>
                </a:extLst>
              </a:tr>
            </a:tbl>
          </a:graphicData>
        </a:graphic>
      </p:graphicFrame>
      <p:sp>
        <p:nvSpPr>
          <p:cNvPr id="18" name="Rectángulo redondeado 17"/>
          <p:cNvSpPr/>
          <p:nvPr/>
        </p:nvSpPr>
        <p:spPr>
          <a:xfrm>
            <a:off x="1940560" y="5466080"/>
            <a:ext cx="1209040" cy="467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3573336" y="2672082"/>
            <a:ext cx="1008824" cy="655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1" name="Conector angular 20"/>
          <p:cNvCxnSpPr>
            <a:stCxn id="7" idx="0"/>
            <a:endCxn id="19" idx="2"/>
          </p:cNvCxnSpPr>
          <p:nvPr/>
        </p:nvCxnSpPr>
        <p:spPr>
          <a:xfrm rot="5400000" flipH="1" flipV="1">
            <a:off x="3893361" y="3412286"/>
            <a:ext cx="268664" cy="10010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lamada rectangular redondeada 6"/>
          <p:cNvSpPr/>
          <p:nvPr/>
        </p:nvSpPr>
        <p:spPr>
          <a:xfrm>
            <a:off x="2346960" y="3596672"/>
            <a:ext cx="3261360" cy="660369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333" dirty="0">
                <a:solidFill>
                  <a:schemeClr val="tx1"/>
                </a:solidFill>
              </a:rPr>
              <a:t>Indicador es el mismo del PEIU para efectos de consolidación  </a:t>
            </a:r>
            <a:endParaRPr lang="en-US" sz="1333" dirty="0">
              <a:solidFill>
                <a:schemeClr val="tx1"/>
              </a:solidFill>
            </a:endParaRPr>
          </a:p>
        </p:txBody>
      </p:sp>
      <p:cxnSp>
        <p:nvCxnSpPr>
          <p:cNvPr id="35" name="Conector angular 34"/>
          <p:cNvCxnSpPr>
            <a:stCxn id="18" idx="0"/>
            <a:endCxn id="7" idx="4"/>
          </p:cNvCxnSpPr>
          <p:nvPr/>
        </p:nvCxnSpPr>
        <p:spPr>
          <a:xfrm rot="5400000" flipH="1" flipV="1">
            <a:off x="2358394" y="4526274"/>
            <a:ext cx="1126493" cy="753121"/>
          </a:xfrm>
          <a:prstGeom prst="bentConnector3">
            <a:avLst>
              <a:gd name="adj1" fmla="val 89684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5315081" y="5466080"/>
            <a:ext cx="463713" cy="467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Elipse 42"/>
          <p:cNvSpPr/>
          <p:nvPr/>
        </p:nvSpPr>
        <p:spPr>
          <a:xfrm>
            <a:off x="5371867" y="2789199"/>
            <a:ext cx="406927" cy="380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4" name="Llamada rectangular redondeada 43"/>
          <p:cNvSpPr/>
          <p:nvPr/>
        </p:nvSpPr>
        <p:spPr>
          <a:xfrm>
            <a:off x="4992185" y="3562014"/>
            <a:ext cx="3261360" cy="660369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33" dirty="0">
                <a:solidFill>
                  <a:srgbClr val="FF0000"/>
                </a:solidFill>
              </a:rPr>
              <a:t>Sumatoria de todos los resultados </a:t>
            </a:r>
            <a:r>
              <a:rPr lang="es-MX" sz="1333" dirty="0">
                <a:solidFill>
                  <a:schemeClr val="tx1"/>
                </a:solidFill>
              </a:rPr>
              <a:t>de los POAs deberá alcanzar el indicador del PEIU para la gestión</a:t>
            </a:r>
          </a:p>
        </p:txBody>
      </p:sp>
      <p:cxnSp>
        <p:nvCxnSpPr>
          <p:cNvPr id="45" name="Conector angular 44"/>
          <p:cNvCxnSpPr>
            <a:stCxn id="42" idx="0"/>
            <a:endCxn id="44" idx="4"/>
          </p:cNvCxnSpPr>
          <p:nvPr/>
        </p:nvCxnSpPr>
        <p:spPr>
          <a:xfrm rot="5400000" flipH="1" flipV="1">
            <a:off x="5164607" y="4687262"/>
            <a:ext cx="1161151" cy="396489"/>
          </a:xfrm>
          <a:prstGeom prst="bentConnector3">
            <a:avLst>
              <a:gd name="adj1" fmla="val 86750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angular 50"/>
          <p:cNvCxnSpPr>
            <a:stCxn id="44" idx="0"/>
            <a:endCxn id="43" idx="4"/>
          </p:cNvCxnSpPr>
          <p:nvPr/>
        </p:nvCxnSpPr>
        <p:spPr>
          <a:xfrm rot="16200000" flipV="1">
            <a:off x="5903040" y="2842186"/>
            <a:ext cx="392121" cy="104753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n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491" y="3797042"/>
            <a:ext cx="265299" cy="331292"/>
          </a:xfrm>
          <a:prstGeom prst="rect">
            <a:avLst/>
          </a:prstGeom>
        </p:spPr>
      </p:pic>
      <p:sp>
        <p:nvSpPr>
          <p:cNvPr id="60" name="Título 5"/>
          <p:cNvSpPr txBox="1">
            <a:spLocks/>
          </p:cNvSpPr>
          <p:nvPr/>
        </p:nvSpPr>
        <p:spPr>
          <a:xfrm>
            <a:off x="0" y="1486190"/>
            <a:ext cx="5110561" cy="37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BO" sz="2667" dirty="0">
                <a:solidFill>
                  <a:srgbClr val="3F5378"/>
                </a:solidFill>
              </a:rPr>
              <a:t>PEIU USFX </a:t>
            </a:r>
            <a:r>
              <a:rPr lang="es-BO" sz="2667" dirty="0" smtClean="0">
                <a:solidFill>
                  <a:srgbClr val="3F5378"/>
                </a:solidFill>
              </a:rPr>
              <a:t>2019-2025</a:t>
            </a:r>
            <a:r>
              <a:rPr lang="es-BO" sz="3600" dirty="0" smtClean="0">
                <a:solidFill>
                  <a:srgbClr val="3F5378"/>
                </a:solidFill>
              </a:rPr>
              <a:t> </a:t>
            </a:r>
            <a:endParaRPr lang="en-US" sz="3600" dirty="0">
              <a:solidFill>
                <a:srgbClr val="3F5378"/>
              </a:solidFill>
            </a:endParaRPr>
          </a:p>
        </p:txBody>
      </p:sp>
      <p:sp>
        <p:nvSpPr>
          <p:cNvPr id="61" name="Título 5"/>
          <p:cNvSpPr txBox="1">
            <a:spLocks/>
          </p:cNvSpPr>
          <p:nvPr/>
        </p:nvSpPr>
        <p:spPr>
          <a:xfrm>
            <a:off x="-68241" y="4207225"/>
            <a:ext cx="2969953" cy="9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BO" sz="2667" dirty="0">
                <a:solidFill>
                  <a:srgbClr val="3F5378"/>
                </a:solidFill>
              </a:rPr>
              <a:t>POA USFX 2019</a:t>
            </a:r>
            <a:r>
              <a:rPr lang="es-BO" sz="3600" dirty="0">
                <a:solidFill>
                  <a:srgbClr val="3F5378"/>
                </a:solidFill>
              </a:rPr>
              <a:t> </a:t>
            </a:r>
            <a:endParaRPr lang="en-US" sz="3600" dirty="0">
              <a:solidFill>
                <a:srgbClr val="3F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7" grpId="0" animBg="1"/>
      <p:bldP spid="7" grpId="1" animBg="1"/>
      <p:bldP spid="42" grpId="0" animBg="1"/>
      <p:bldP spid="43" grpId="0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/>
          <a:srcRect l="24789" t="78919" r="29363" b="13740"/>
          <a:stretch/>
        </p:blipFill>
        <p:spPr>
          <a:xfrm>
            <a:off x="0" y="6040118"/>
            <a:ext cx="9144000" cy="817882"/>
          </a:xfrm>
          <a:prstGeom prst="rect">
            <a:avLst/>
          </a:prstGeom>
        </p:spPr>
      </p:pic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61269" y="523433"/>
            <a:ext cx="5711631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CATALOGO BASICO DE INDICADORES DEL NUEVO SISTEMA DE PLANIFICACIÓN UNIVERSITARIA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8633333" y="6182000"/>
            <a:ext cx="510667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43</a:t>
            </a:fld>
            <a:endParaRPr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9" y="662077"/>
            <a:ext cx="569176" cy="7555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33924" r="5760" b="42916"/>
          <a:stretch/>
        </p:blipFill>
        <p:spPr>
          <a:xfrm>
            <a:off x="7628389" y="6602800"/>
            <a:ext cx="1515611" cy="25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56 Rectángulo"/>
          <p:cNvSpPr/>
          <p:nvPr/>
        </p:nvSpPr>
        <p:spPr bwMode="auto">
          <a:xfrm>
            <a:off x="2960769" y="1676261"/>
            <a:ext cx="2401344" cy="832804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white"/>
                </a:solidFill>
                <a:latin typeface="Calibri"/>
              </a:rPr>
              <a:t>INDICADORES DE EVALUACIÓN</a:t>
            </a:r>
            <a:endParaRPr lang="es-MX" sz="24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1" name="56 Rectángulo"/>
          <p:cNvSpPr/>
          <p:nvPr/>
        </p:nvSpPr>
        <p:spPr bwMode="auto">
          <a:xfrm>
            <a:off x="884926" y="2843923"/>
            <a:ext cx="2022265" cy="832804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prstClr val="white"/>
                </a:solidFill>
                <a:latin typeface="Calibri"/>
              </a:rPr>
              <a:t>INDICADORES DE RESULTADO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prstClr val="white"/>
                </a:solidFill>
                <a:latin typeface="Calibri"/>
              </a:rPr>
              <a:t>(Entregable)</a:t>
            </a:r>
            <a:endParaRPr lang="es-MX" sz="16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2" name="56 Rectángulo"/>
          <p:cNvSpPr/>
          <p:nvPr/>
        </p:nvSpPr>
        <p:spPr bwMode="auto">
          <a:xfrm>
            <a:off x="5294380" y="2843922"/>
            <a:ext cx="2213499" cy="832804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prstClr val="white"/>
                </a:solidFill>
                <a:latin typeface="Calibri"/>
              </a:rPr>
              <a:t>INDICADORES DE GESTIÓN</a:t>
            </a:r>
            <a:endParaRPr lang="es-MX" sz="16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4" name="56 Rectángulo"/>
          <p:cNvSpPr/>
          <p:nvPr/>
        </p:nvSpPr>
        <p:spPr bwMode="auto">
          <a:xfrm>
            <a:off x="63028" y="4053417"/>
            <a:ext cx="1135795" cy="331231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bg1"/>
                </a:solidFill>
                <a:latin typeface="Calibri"/>
              </a:rPr>
              <a:t>Productos</a:t>
            </a:r>
          </a:p>
        </p:txBody>
      </p:sp>
      <p:sp>
        <p:nvSpPr>
          <p:cNvPr id="15" name="56 Rectángulo"/>
          <p:cNvSpPr/>
          <p:nvPr/>
        </p:nvSpPr>
        <p:spPr bwMode="auto">
          <a:xfrm>
            <a:off x="1333028" y="4053417"/>
            <a:ext cx="1135795" cy="331231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bg1"/>
                </a:solidFill>
                <a:latin typeface="Calibri"/>
              </a:rPr>
              <a:t>Efectos </a:t>
            </a:r>
          </a:p>
        </p:txBody>
      </p:sp>
      <p:sp>
        <p:nvSpPr>
          <p:cNvPr id="16" name="56 Rectángulo"/>
          <p:cNvSpPr/>
          <p:nvPr/>
        </p:nvSpPr>
        <p:spPr bwMode="auto">
          <a:xfrm>
            <a:off x="2627791" y="4053417"/>
            <a:ext cx="1135795" cy="331231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bg1"/>
                </a:solidFill>
                <a:latin typeface="Calibri"/>
              </a:rPr>
              <a:t>Impactos</a:t>
            </a:r>
          </a:p>
        </p:txBody>
      </p:sp>
      <p:sp>
        <p:nvSpPr>
          <p:cNvPr id="17" name="56 Rectángulo"/>
          <p:cNvSpPr/>
          <p:nvPr/>
        </p:nvSpPr>
        <p:spPr bwMode="auto">
          <a:xfrm>
            <a:off x="4519073" y="4012142"/>
            <a:ext cx="1433632" cy="372505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/>
              </a:rPr>
              <a:t>Procesos </a:t>
            </a:r>
          </a:p>
        </p:txBody>
      </p:sp>
      <p:sp>
        <p:nvSpPr>
          <p:cNvPr id="18" name="56 Rectángulo"/>
          <p:cNvSpPr/>
          <p:nvPr/>
        </p:nvSpPr>
        <p:spPr bwMode="auto">
          <a:xfrm>
            <a:off x="6951133" y="4012142"/>
            <a:ext cx="1481731" cy="372505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/>
              </a:rPr>
              <a:t>Recursos</a:t>
            </a:r>
          </a:p>
        </p:txBody>
      </p:sp>
      <p:sp>
        <p:nvSpPr>
          <p:cNvPr id="19" name="56 Rectángulo"/>
          <p:cNvSpPr/>
          <p:nvPr/>
        </p:nvSpPr>
        <p:spPr bwMode="auto">
          <a:xfrm>
            <a:off x="6276925" y="4842934"/>
            <a:ext cx="885876" cy="239031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333" b="1" dirty="0">
                <a:solidFill>
                  <a:schemeClr val="bg1"/>
                </a:solidFill>
                <a:latin typeface="Calibri"/>
              </a:rPr>
              <a:t>Humanos</a:t>
            </a:r>
          </a:p>
        </p:txBody>
      </p:sp>
      <p:sp>
        <p:nvSpPr>
          <p:cNvPr id="21" name="56 Rectángulo"/>
          <p:cNvSpPr/>
          <p:nvPr/>
        </p:nvSpPr>
        <p:spPr bwMode="auto">
          <a:xfrm>
            <a:off x="7242125" y="4842933"/>
            <a:ext cx="885876" cy="239031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333" b="1" dirty="0">
                <a:solidFill>
                  <a:schemeClr val="bg1"/>
                </a:solidFill>
                <a:latin typeface="Calibri"/>
              </a:rPr>
              <a:t>Físicos</a:t>
            </a:r>
          </a:p>
        </p:txBody>
      </p:sp>
      <p:sp>
        <p:nvSpPr>
          <p:cNvPr id="23" name="56 Rectángulo"/>
          <p:cNvSpPr/>
          <p:nvPr/>
        </p:nvSpPr>
        <p:spPr bwMode="auto">
          <a:xfrm>
            <a:off x="8204201" y="4842933"/>
            <a:ext cx="885876" cy="239031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333" b="1" dirty="0">
                <a:solidFill>
                  <a:schemeClr val="bg1"/>
                </a:solidFill>
                <a:latin typeface="Calibri"/>
              </a:rPr>
              <a:t>Financieros</a:t>
            </a:r>
          </a:p>
        </p:txBody>
      </p:sp>
      <p:cxnSp>
        <p:nvCxnSpPr>
          <p:cNvPr id="5" name="Conector angular 4"/>
          <p:cNvCxnSpPr>
            <a:stCxn id="10" idx="2"/>
            <a:endCxn id="11" idx="0"/>
          </p:cNvCxnSpPr>
          <p:nvPr/>
        </p:nvCxnSpPr>
        <p:spPr>
          <a:xfrm rot="5400000">
            <a:off x="2861321" y="1543803"/>
            <a:ext cx="334859" cy="226538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10" idx="2"/>
            <a:endCxn id="12" idx="0"/>
          </p:cNvCxnSpPr>
          <p:nvPr/>
        </p:nvCxnSpPr>
        <p:spPr>
          <a:xfrm rot="16200000" flipH="1">
            <a:off x="5113858" y="1556648"/>
            <a:ext cx="334857" cy="22396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stCxn id="11" idx="2"/>
            <a:endCxn id="14" idx="0"/>
          </p:cNvCxnSpPr>
          <p:nvPr/>
        </p:nvCxnSpPr>
        <p:spPr>
          <a:xfrm rot="5400000">
            <a:off x="1075149" y="3232504"/>
            <a:ext cx="376689" cy="12651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11" idx="2"/>
            <a:endCxn id="15" idx="0"/>
          </p:cNvCxnSpPr>
          <p:nvPr/>
        </p:nvCxnSpPr>
        <p:spPr>
          <a:xfrm rot="16200000" flipH="1">
            <a:off x="1710149" y="3862637"/>
            <a:ext cx="376689" cy="48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 angular 33"/>
          <p:cNvCxnSpPr>
            <a:stCxn id="18" idx="2"/>
            <a:endCxn id="23" idx="0"/>
          </p:cNvCxnSpPr>
          <p:nvPr/>
        </p:nvCxnSpPr>
        <p:spPr>
          <a:xfrm rot="16200000" flipH="1">
            <a:off x="7940426" y="4136219"/>
            <a:ext cx="458285" cy="9551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12" idx="2"/>
            <a:endCxn id="17" idx="0"/>
          </p:cNvCxnSpPr>
          <p:nvPr/>
        </p:nvCxnSpPr>
        <p:spPr>
          <a:xfrm rot="5400000">
            <a:off x="5650801" y="3261813"/>
            <a:ext cx="335416" cy="11652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stCxn id="12" idx="2"/>
            <a:endCxn id="18" idx="0"/>
          </p:cNvCxnSpPr>
          <p:nvPr/>
        </p:nvCxnSpPr>
        <p:spPr>
          <a:xfrm rot="16200000" flipH="1">
            <a:off x="6878856" y="3198999"/>
            <a:ext cx="335416" cy="12908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Conector angular 49"/>
          <p:cNvCxnSpPr>
            <a:stCxn id="18" idx="2"/>
            <a:endCxn id="19" idx="0"/>
          </p:cNvCxnSpPr>
          <p:nvPr/>
        </p:nvCxnSpPr>
        <p:spPr>
          <a:xfrm rot="5400000">
            <a:off x="6976789" y="4127721"/>
            <a:ext cx="458287" cy="9721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Conector angular 52"/>
          <p:cNvCxnSpPr>
            <a:stCxn id="18" idx="2"/>
            <a:endCxn id="21" idx="0"/>
          </p:cNvCxnSpPr>
          <p:nvPr/>
        </p:nvCxnSpPr>
        <p:spPr>
          <a:xfrm rot="5400000">
            <a:off x="7459388" y="4610321"/>
            <a:ext cx="458285" cy="69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Conector angular 55"/>
          <p:cNvCxnSpPr>
            <a:stCxn id="11" idx="2"/>
            <a:endCxn id="16" idx="0"/>
          </p:cNvCxnSpPr>
          <p:nvPr/>
        </p:nvCxnSpPr>
        <p:spPr>
          <a:xfrm rot="16200000" flipH="1">
            <a:off x="2357530" y="3215256"/>
            <a:ext cx="376689" cy="12996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56 Rectángulo"/>
          <p:cNvSpPr/>
          <p:nvPr/>
        </p:nvSpPr>
        <p:spPr bwMode="auto">
          <a:xfrm>
            <a:off x="1333028" y="4511701"/>
            <a:ext cx="1135795" cy="966232"/>
          </a:xfrm>
          <a:prstGeom prst="roundRect">
            <a:avLst/>
          </a:prstGeom>
          <a:solidFill>
            <a:srgbClr val="C7D3E6"/>
          </a:solidFill>
          <a:ln w="38100" cap="flat" cmpd="sng" algn="ctr">
            <a:solidFill>
              <a:srgbClr val="C7D3E6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067" dirty="0">
                <a:latin typeface="Calibri"/>
              </a:rPr>
              <a:t>¿Para </a:t>
            </a:r>
            <a:r>
              <a:rPr lang="es-MX" sz="1067" dirty="0">
                <a:solidFill>
                  <a:srgbClr val="FF0000"/>
                </a:solidFill>
                <a:latin typeface="Calibri"/>
              </a:rPr>
              <a:t>que sirven </a:t>
            </a:r>
            <a:r>
              <a:rPr lang="es-MX" sz="1067" dirty="0">
                <a:latin typeface="Calibri"/>
              </a:rPr>
              <a:t>los productos que programamos?</a:t>
            </a:r>
          </a:p>
        </p:txBody>
      </p:sp>
      <p:sp>
        <p:nvSpPr>
          <p:cNvPr id="62" name="56 Rectángulo"/>
          <p:cNvSpPr/>
          <p:nvPr/>
        </p:nvSpPr>
        <p:spPr bwMode="auto">
          <a:xfrm>
            <a:off x="2627791" y="4511701"/>
            <a:ext cx="1135795" cy="966232"/>
          </a:xfrm>
          <a:prstGeom prst="roundRect">
            <a:avLst/>
          </a:prstGeom>
          <a:solidFill>
            <a:srgbClr val="C7D3E6"/>
          </a:solidFill>
          <a:ln w="38100" cap="flat" cmpd="sng" algn="ctr">
            <a:solidFill>
              <a:srgbClr val="C7D3E6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067" dirty="0">
                <a:latin typeface="Calibri"/>
              </a:rPr>
              <a:t>¿En que se </a:t>
            </a:r>
            <a:r>
              <a:rPr lang="es-MX" sz="1067" dirty="0">
                <a:solidFill>
                  <a:srgbClr val="FF0000"/>
                </a:solidFill>
                <a:latin typeface="Calibri"/>
              </a:rPr>
              <a:t>transforma</a:t>
            </a:r>
            <a:r>
              <a:rPr lang="es-MX" sz="1067" dirty="0">
                <a:latin typeface="Calibri"/>
              </a:rPr>
              <a:t>?</a:t>
            </a:r>
          </a:p>
        </p:txBody>
      </p:sp>
      <p:sp>
        <p:nvSpPr>
          <p:cNvPr id="63" name="56 Rectángulo"/>
          <p:cNvSpPr/>
          <p:nvPr/>
        </p:nvSpPr>
        <p:spPr bwMode="auto">
          <a:xfrm>
            <a:off x="4530743" y="4511701"/>
            <a:ext cx="1421963" cy="966232"/>
          </a:xfrm>
          <a:prstGeom prst="roundRect">
            <a:avLst/>
          </a:prstGeom>
          <a:solidFill>
            <a:srgbClr val="C7D3E6"/>
          </a:solidFill>
          <a:ln w="38100" cap="flat" cmpd="sng" algn="ctr">
            <a:solidFill>
              <a:srgbClr val="C7D3E6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latin typeface="Calibri"/>
              </a:rPr>
              <a:t>Actividades</a:t>
            </a:r>
          </a:p>
        </p:txBody>
      </p:sp>
      <p:sp>
        <p:nvSpPr>
          <p:cNvPr id="77" name="56 Rectángulo"/>
          <p:cNvSpPr/>
          <p:nvPr/>
        </p:nvSpPr>
        <p:spPr bwMode="auto">
          <a:xfrm>
            <a:off x="63028" y="5770234"/>
            <a:ext cx="3700557" cy="33123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ysClr val="windowText" lastClr="000000"/>
                </a:solidFill>
                <a:latin typeface="Calibri"/>
              </a:rPr>
              <a:t>EFICACIA</a:t>
            </a:r>
          </a:p>
        </p:txBody>
      </p:sp>
      <p:sp>
        <p:nvSpPr>
          <p:cNvPr id="78" name="56 Rectángulo"/>
          <p:cNvSpPr/>
          <p:nvPr/>
        </p:nvSpPr>
        <p:spPr bwMode="auto">
          <a:xfrm>
            <a:off x="4530743" y="5739867"/>
            <a:ext cx="4559333" cy="33123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ysClr val="windowText" lastClr="000000"/>
                </a:solidFill>
                <a:latin typeface="Calibri"/>
              </a:rPr>
              <a:t>EFICIENCIA</a:t>
            </a:r>
          </a:p>
        </p:txBody>
      </p:sp>
      <p:sp>
        <p:nvSpPr>
          <p:cNvPr id="79" name="56 Rectángulo"/>
          <p:cNvSpPr/>
          <p:nvPr/>
        </p:nvSpPr>
        <p:spPr bwMode="auto">
          <a:xfrm>
            <a:off x="1896057" y="6271569"/>
            <a:ext cx="5055076" cy="331231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24384" tIns="0" rIns="0" bIns="0" rtlCol="0" anchor="ctr" uprigh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ysClr val="windowText" lastClr="000000"/>
                </a:solidFill>
                <a:latin typeface="Calibri"/>
              </a:rPr>
              <a:t>EFECTIVIDAD</a:t>
            </a:r>
          </a:p>
        </p:txBody>
      </p:sp>
      <p:sp>
        <p:nvSpPr>
          <p:cNvPr id="80" name="Google Shape;193;p12"/>
          <p:cNvSpPr txBox="1">
            <a:spLocks noGrp="1"/>
          </p:cNvSpPr>
          <p:nvPr>
            <p:ph type="body" idx="1"/>
          </p:nvPr>
        </p:nvSpPr>
        <p:spPr>
          <a:xfrm>
            <a:off x="6015855" y="1398735"/>
            <a:ext cx="3074221" cy="13621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35463" indent="0" algn="r">
              <a:buNone/>
            </a:pPr>
            <a:r>
              <a:rPr lang="es-MX" sz="2000" dirty="0"/>
              <a:t>Uniformar los instrumentos de medición de Resultados y Metas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ES" sz="2400" dirty="0">
                <a:solidFill>
                  <a:schemeClr val="bg1"/>
                </a:solidFill>
              </a:rPr>
              <a:t>CATALOGO BASICO DE INDICADORES DEL NUEVO SISTEMA DE PLANIFICACIÓN UNIVERSITARIA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7" name="1 Elipse"/>
          <p:cNvSpPr/>
          <p:nvPr/>
        </p:nvSpPr>
        <p:spPr>
          <a:xfrm>
            <a:off x="1282837" y="1221226"/>
            <a:ext cx="6696744" cy="51601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 dirty="0">
              <a:solidFill>
                <a:prstClr val="white"/>
              </a:solidFill>
            </a:endParaRP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2127954" y="2446412"/>
            <a:ext cx="468434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B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B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MX" sz="2000" b="1" dirty="0">
                <a:solidFill>
                  <a:schemeClr val="tx1"/>
                </a:solidFill>
              </a:rPr>
              <a:t>Gestión  </a:t>
            </a:r>
            <a:r>
              <a:rPr lang="es-MX" sz="2000" b="1" dirty="0" smtClean="0">
                <a:solidFill>
                  <a:schemeClr val="tx1"/>
                </a:solidFill>
              </a:rPr>
              <a:t>Institucional 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1" name="24 CuadroTexto"/>
          <p:cNvSpPr txBox="1">
            <a:spLocks noChangeArrowheads="1"/>
          </p:cNvSpPr>
          <p:nvPr/>
        </p:nvSpPr>
        <p:spPr bwMode="auto">
          <a:xfrm>
            <a:off x="2172342" y="4011904"/>
            <a:ext cx="465511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tx1"/>
                </a:solidFill>
              </a:rPr>
              <a:t>3    Investigación </a:t>
            </a:r>
            <a:r>
              <a:rPr lang="es-MX" sz="2000" b="1" dirty="0" smtClean="0">
                <a:solidFill>
                  <a:schemeClr val="tx1"/>
                </a:solidFill>
              </a:rPr>
              <a:t>e Innovación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2" name="25 CuadroTexto"/>
          <p:cNvSpPr txBox="1">
            <a:spLocks noChangeArrowheads="1"/>
          </p:cNvSpPr>
          <p:nvPr/>
        </p:nvSpPr>
        <p:spPr bwMode="auto">
          <a:xfrm>
            <a:off x="2183283" y="4469050"/>
            <a:ext cx="4644169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0363" indent="-360363"/>
            <a:r>
              <a:rPr lang="es-B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s-MX" sz="2000" b="1" dirty="0">
                <a:solidFill>
                  <a:schemeClr val="tx1"/>
                </a:solidFill>
              </a:rPr>
              <a:t>    Interacción Social y Extensión</a:t>
            </a:r>
          </a:p>
        </p:txBody>
      </p:sp>
      <p:sp>
        <p:nvSpPr>
          <p:cNvPr id="15" name="24 CuadroTexto"/>
          <p:cNvSpPr txBox="1">
            <a:spLocks noChangeArrowheads="1"/>
          </p:cNvSpPr>
          <p:nvPr/>
        </p:nvSpPr>
        <p:spPr bwMode="auto">
          <a:xfrm>
            <a:off x="2183283" y="3540356"/>
            <a:ext cx="464417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tx1"/>
                </a:solidFill>
              </a:rPr>
              <a:t>2    </a:t>
            </a:r>
            <a:r>
              <a:rPr lang="es-MX" sz="2000" b="1" dirty="0" smtClean="0">
                <a:solidFill>
                  <a:schemeClr val="tx1"/>
                </a:solidFill>
              </a:rPr>
              <a:t>Grado Y Posgrado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6" name="13 Rectángulo"/>
          <p:cNvSpPr/>
          <p:nvPr/>
        </p:nvSpPr>
        <p:spPr>
          <a:xfrm>
            <a:off x="925789" y="1829634"/>
            <a:ext cx="7512037" cy="360040"/>
          </a:xfrm>
          <a:prstGeom prst="rect">
            <a:avLst/>
          </a:prstGeom>
          <a:solidFill>
            <a:srgbClr val="2530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PARA PROCESOS ESTRATEGICOS</a:t>
            </a:r>
          </a:p>
        </p:txBody>
      </p:sp>
      <p:sp>
        <p:nvSpPr>
          <p:cNvPr id="17" name="14 Rectángulo"/>
          <p:cNvSpPr/>
          <p:nvPr/>
        </p:nvSpPr>
        <p:spPr>
          <a:xfrm>
            <a:off x="925790" y="3028311"/>
            <a:ext cx="7512036" cy="360040"/>
          </a:xfrm>
          <a:prstGeom prst="rect">
            <a:avLst/>
          </a:prstGeom>
          <a:solidFill>
            <a:srgbClr val="2530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PARA PROCESOS MISIONALES</a:t>
            </a:r>
          </a:p>
        </p:txBody>
      </p:sp>
      <p:sp>
        <p:nvSpPr>
          <p:cNvPr id="18" name="15 Rectángulo"/>
          <p:cNvSpPr/>
          <p:nvPr/>
        </p:nvSpPr>
        <p:spPr>
          <a:xfrm>
            <a:off x="875190" y="5043556"/>
            <a:ext cx="7512037" cy="360040"/>
          </a:xfrm>
          <a:prstGeom prst="rect">
            <a:avLst/>
          </a:prstGeom>
          <a:solidFill>
            <a:srgbClr val="2530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BO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INDICADORES PARA PROCESOS DE SOPORTE</a:t>
            </a:r>
          </a:p>
        </p:txBody>
      </p:sp>
      <p:sp>
        <p:nvSpPr>
          <p:cNvPr id="19" name="14 CuadroTexto"/>
          <p:cNvSpPr txBox="1">
            <a:spLocks noChangeArrowheads="1"/>
          </p:cNvSpPr>
          <p:nvPr/>
        </p:nvSpPr>
        <p:spPr bwMode="auto">
          <a:xfrm>
            <a:off x="2186843" y="5652517"/>
            <a:ext cx="4644169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B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B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MX" sz="2000" b="1" dirty="0">
                <a:solidFill>
                  <a:schemeClr val="tx1"/>
                </a:solidFill>
              </a:rPr>
              <a:t>Gestión de Soporte </a:t>
            </a:r>
          </a:p>
        </p:txBody>
      </p:sp>
    </p:spTree>
    <p:extLst>
      <p:ext uri="{BB962C8B-B14F-4D97-AF65-F5344CB8AC3E}">
        <p14:creationId xmlns:p14="http://schemas.microsoft.com/office/powerpoint/2010/main" val="2533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MX" sz="2400" dirty="0"/>
              <a:t>EN EL NUEVO SISTEMA DE PLANIFICACIÓN UNIVERSITARIA (BP) </a:t>
            </a:r>
            <a:r>
              <a:rPr lang="es-MX" sz="2400" dirty="0" smtClean="0"/>
              <a:t>REGULA: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3" name="56 Rectángulo"/>
          <p:cNvSpPr/>
          <p:nvPr/>
        </p:nvSpPr>
        <p:spPr bwMode="auto">
          <a:xfrm>
            <a:off x="831337" y="1510015"/>
            <a:ext cx="7580083" cy="1610555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MX" sz="2400" dirty="0">
                <a:solidFill>
                  <a:schemeClr val="bg1"/>
                </a:solidFill>
              </a:rPr>
              <a:t>La Conferencia Nacional de Universidades, como instancia para  dictaminar la </a:t>
            </a:r>
            <a:r>
              <a:rPr lang="es-MX" sz="2400" dirty="0">
                <a:solidFill>
                  <a:srgbClr val="FFFF00"/>
                </a:solidFill>
              </a:rPr>
              <a:t>concordancia y compatibilidad entre planes universitarios.</a:t>
            </a:r>
          </a:p>
        </p:txBody>
      </p:sp>
      <p:sp>
        <p:nvSpPr>
          <p:cNvPr id="14" name="56 Rectángulo"/>
          <p:cNvSpPr/>
          <p:nvPr/>
        </p:nvSpPr>
        <p:spPr bwMode="auto">
          <a:xfrm>
            <a:off x="831337" y="3483956"/>
            <a:ext cx="7580084" cy="2380343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MX" sz="2400" dirty="0">
                <a:solidFill>
                  <a:schemeClr val="bg1"/>
                </a:solidFill>
              </a:rPr>
              <a:t>La </a:t>
            </a:r>
            <a:r>
              <a:rPr lang="es-MX" sz="2400" dirty="0">
                <a:solidFill>
                  <a:srgbClr val="FFFF00"/>
                </a:solidFill>
              </a:rPr>
              <a:t>obligatoriedad de la aplicación de todos los instrumentos del sistema de planificación para :</a:t>
            </a: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bg1"/>
                </a:solidFill>
              </a:rPr>
              <a:t>Uniformar la planificación, </a:t>
            </a: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bg1"/>
                </a:solidFill>
              </a:rPr>
              <a:t>Dar cohesión interna al sistema  </a:t>
            </a: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bg1"/>
                </a:solidFill>
              </a:rPr>
              <a:t>Afirmar el principio de la autonomía Universitaria.</a:t>
            </a:r>
          </a:p>
        </p:txBody>
      </p:sp>
    </p:spTree>
    <p:extLst>
      <p:ext uri="{BB962C8B-B14F-4D97-AF65-F5344CB8AC3E}">
        <p14:creationId xmlns:p14="http://schemas.microsoft.com/office/powerpoint/2010/main" val="10934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ES" sz="2400" dirty="0"/>
              <a:t>EN EL NUEVO SISTEMA DE PLANIFICACIÓN UNIVERSITARIA (BP) IMPLICA: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3" name="56 Rectángulo"/>
          <p:cNvSpPr/>
          <p:nvPr/>
        </p:nvSpPr>
        <p:spPr bwMode="auto">
          <a:xfrm>
            <a:off x="831337" y="1510016"/>
            <a:ext cx="7580083" cy="710670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MX" sz="2400" dirty="0">
                <a:solidFill>
                  <a:srgbClr val="FFFF00"/>
                </a:solidFill>
              </a:rPr>
              <a:t>Uniformar la temporalidad </a:t>
            </a:r>
            <a:r>
              <a:rPr lang="es-MX" sz="2400" dirty="0">
                <a:solidFill>
                  <a:schemeClr val="bg1"/>
                </a:solidFill>
              </a:rPr>
              <a:t>de los Planes </a:t>
            </a:r>
            <a:r>
              <a:rPr lang="es-MX" sz="2400" dirty="0" smtClean="0">
                <a:solidFill>
                  <a:schemeClr val="bg1"/>
                </a:solidFill>
              </a:rPr>
              <a:t>Universitarios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6" name="56 Rectángulo"/>
          <p:cNvSpPr/>
          <p:nvPr/>
        </p:nvSpPr>
        <p:spPr bwMode="auto">
          <a:xfrm>
            <a:off x="779219" y="2420655"/>
            <a:ext cx="7580083" cy="1124592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MX" sz="2400" dirty="0">
                <a:solidFill>
                  <a:schemeClr val="bg1"/>
                </a:solidFill>
              </a:rPr>
              <a:t>Establecer un mecanismo de </a:t>
            </a:r>
            <a:r>
              <a:rPr lang="es-MX" sz="2400" dirty="0">
                <a:solidFill>
                  <a:srgbClr val="FFFF00"/>
                </a:solidFill>
              </a:rPr>
              <a:t>concordancia y compatibilidad </a:t>
            </a:r>
            <a:r>
              <a:rPr lang="es-MX" sz="2400" dirty="0">
                <a:solidFill>
                  <a:schemeClr val="bg1"/>
                </a:solidFill>
              </a:rPr>
              <a:t>entre planes universitarios y del PDU con el Plan del Gobierno.</a:t>
            </a:r>
          </a:p>
        </p:txBody>
      </p:sp>
      <p:sp>
        <p:nvSpPr>
          <p:cNvPr id="7" name="56 Rectángulo"/>
          <p:cNvSpPr/>
          <p:nvPr/>
        </p:nvSpPr>
        <p:spPr bwMode="auto">
          <a:xfrm>
            <a:off x="831337" y="3738224"/>
            <a:ext cx="7580083" cy="1124592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MX" sz="2400" dirty="0">
                <a:solidFill>
                  <a:srgbClr val="FFFF00"/>
                </a:solidFill>
              </a:rPr>
              <a:t>Sentar las bases</a:t>
            </a:r>
            <a:r>
              <a:rPr lang="es-MX" sz="2400" dirty="0">
                <a:solidFill>
                  <a:schemeClr val="bg1"/>
                </a:solidFill>
              </a:rPr>
              <a:t>, para la adopción de un Modelo de Financiamiento Multianual.</a:t>
            </a:r>
          </a:p>
        </p:txBody>
      </p:sp>
      <p:sp>
        <p:nvSpPr>
          <p:cNvPr id="10" name="56 Rectángulo"/>
          <p:cNvSpPr/>
          <p:nvPr/>
        </p:nvSpPr>
        <p:spPr bwMode="auto">
          <a:xfrm>
            <a:off x="831337" y="5015216"/>
            <a:ext cx="7580083" cy="892098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>
              <a:buClr>
                <a:srgbClr val="3F5378"/>
              </a:buClr>
            </a:pPr>
            <a:r>
              <a:rPr lang="es-MX" sz="2400" dirty="0">
                <a:solidFill>
                  <a:srgbClr val="FFFF00"/>
                </a:solidFill>
              </a:rPr>
              <a:t>Establecer instancias internas de seguimiento y criterios de evaluación </a:t>
            </a:r>
            <a:r>
              <a:rPr lang="es-MX" sz="2400" dirty="0">
                <a:solidFill>
                  <a:schemeClr val="bg1"/>
                </a:solidFill>
              </a:rPr>
              <a:t>del cumplimiento de planes universitarios.</a:t>
            </a:r>
          </a:p>
        </p:txBody>
      </p:sp>
    </p:spTree>
    <p:extLst>
      <p:ext uri="{BB962C8B-B14F-4D97-AF65-F5344CB8AC3E}">
        <p14:creationId xmlns:p14="http://schemas.microsoft.com/office/powerpoint/2010/main" val="17711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487" y="4475018"/>
            <a:ext cx="8692342" cy="837211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APRENDIZAJES DE LA BUENA PRACTICA</a:t>
            </a:r>
            <a:endParaRPr lang="es-ES_tradnl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487" y="3381830"/>
            <a:ext cx="7159269" cy="1223596"/>
          </a:xfrm>
        </p:spPr>
        <p:txBody>
          <a:bodyPr>
            <a:normAutofit lnSpcReduction="10000"/>
          </a:bodyPr>
          <a:lstStyle/>
          <a:p>
            <a:r>
              <a:rPr lang="en" sz="8600" dirty="0" smtClean="0"/>
              <a:t>VI.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74" y="6012872"/>
            <a:ext cx="457212" cy="6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2400" dirty="0"/>
              <a:t>APRENDIZAJES DE LA BP</a:t>
            </a:r>
            <a:r>
              <a:rPr lang="es-MX" sz="2400" dirty="0" smtClean="0"/>
              <a:t>: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7" name="56 Rectángulo"/>
          <p:cNvSpPr/>
          <p:nvPr/>
        </p:nvSpPr>
        <p:spPr bwMode="auto">
          <a:xfrm>
            <a:off x="325362" y="1390733"/>
            <a:ext cx="8426751" cy="770303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Mejora de la </a:t>
            </a: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Relación </a:t>
            </a:r>
            <a:r>
              <a:rPr lang="es-MX" sz="2000" dirty="0">
                <a:solidFill>
                  <a:srgbClr val="FFFF00"/>
                </a:solidFill>
                <a:latin typeface="Calibri"/>
              </a:rPr>
              <a:t>Estado – </a:t>
            </a: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Universidad</a:t>
            </a: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. 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" name="56 Rectángulo"/>
          <p:cNvSpPr/>
          <p:nvPr/>
        </p:nvSpPr>
        <p:spPr bwMode="auto">
          <a:xfrm>
            <a:off x="325362" y="2289380"/>
            <a:ext cx="8426751" cy="770303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chemeClr val="bg1"/>
                </a:solidFill>
                <a:latin typeface="Calibri"/>
              </a:rPr>
              <a:t>Fortalecimiento de </a:t>
            </a:r>
            <a:r>
              <a:rPr lang="es-MX" sz="2000" dirty="0">
                <a:solidFill>
                  <a:schemeClr val="bg1"/>
                </a:solidFill>
                <a:latin typeface="Calibri"/>
              </a:rPr>
              <a:t>la </a:t>
            </a:r>
            <a:r>
              <a:rPr lang="es-MX" sz="2000" dirty="0">
                <a:solidFill>
                  <a:srgbClr val="FFFF00"/>
                </a:solidFill>
                <a:latin typeface="Calibri"/>
              </a:rPr>
              <a:t>Autonomía </a:t>
            </a: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Universitaria.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1" name="56 Rectángulo"/>
          <p:cNvSpPr/>
          <p:nvPr/>
        </p:nvSpPr>
        <p:spPr bwMode="auto">
          <a:xfrm>
            <a:off x="325362" y="3188027"/>
            <a:ext cx="8426751" cy="770303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Orientación de la </a:t>
            </a:r>
            <a:r>
              <a:rPr lang="es-MX" sz="2000" dirty="0">
                <a:solidFill>
                  <a:srgbClr val="FFFF00"/>
                </a:solidFill>
                <a:latin typeface="Calibri"/>
              </a:rPr>
              <a:t>planificación universitaria </a:t>
            </a: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hacia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un </a:t>
            </a: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Sistema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de Gestión por Resultados.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2" name="56 Rectángulo"/>
          <p:cNvSpPr/>
          <p:nvPr/>
        </p:nvSpPr>
        <p:spPr bwMode="auto">
          <a:xfrm>
            <a:off x="325362" y="4089948"/>
            <a:ext cx="8426751" cy="770303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Cohesión </a:t>
            </a:r>
            <a:r>
              <a:rPr lang="es-MX" sz="2000" dirty="0">
                <a:solidFill>
                  <a:srgbClr val="FFFF00"/>
                </a:solidFill>
                <a:latin typeface="Calibri"/>
              </a:rPr>
              <a:t>interna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del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Sistema de la </a:t>
            </a: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Universidad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Boliviana.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" name="56 Rectángulo"/>
          <p:cNvSpPr/>
          <p:nvPr/>
        </p:nvSpPr>
        <p:spPr bwMode="auto">
          <a:xfrm>
            <a:off x="325362" y="4991868"/>
            <a:ext cx="8426751" cy="770303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Mayor </a:t>
            </a:r>
            <a:r>
              <a:rPr lang="es-MX" sz="2000" dirty="0">
                <a:solidFill>
                  <a:srgbClr val="FFFF00"/>
                </a:solidFill>
                <a:latin typeface="Calibri"/>
              </a:rPr>
              <a:t>efectividad en la contribución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de las </a:t>
            </a: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Universidades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al Desarrollo Nacional.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5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2400" dirty="0"/>
              <a:t>APRENDIZAJES DE LA BP</a:t>
            </a:r>
            <a:r>
              <a:rPr lang="es-MX" sz="2400" dirty="0" smtClean="0"/>
              <a:t>: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14" name="56 Rectángulo"/>
          <p:cNvSpPr/>
          <p:nvPr/>
        </p:nvSpPr>
        <p:spPr bwMode="auto">
          <a:xfrm>
            <a:off x="325360" y="1727953"/>
            <a:ext cx="8528351" cy="635624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chemeClr val="bg1"/>
                </a:solidFill>
                <a:latin typeface="Calibri"/>
              </a:rPr>
              <a:t>Desarrollo </a:t>
            </a:r>
            <a:r>
              <a:rPr lang="es-MX" sz="2000" dirty="0">
                <a:solidFill>
                  <a:schemeClr val="bg1"/>
                </a:solidFill>
                <a:latin typeface="Calibri"/>
              </a:rPr>
              <a:t>en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el marco de una </a:t>
            </a:r>
            <a:r>
              <a:rPr lang="es-MX" sz="2000" dirty="0">
                <a:solidFill>
                  <a:srgbClr val="FFFF00"/>
                </a:solidFill>
                <a:latin typeface="Calibri"/>
              </a:rPr>
              <a:t>identidad, estrategia, normativa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y procedimientos propios y de naturaleza académica</a:t>
            </a: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" name="56 Rectángulo"/>
          <p:cNvSpPr/>
          <p:nvPr/>
        </p:nvSpPr>
        <p:spPr bwMode="auto">
          <a:xfrm>
            <a:off x="325362" y="2629610"/>
            <a:ext cx="8528351" cy="497119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Fortalecimiento  del sistema de </a:t>
            </a: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seguimiento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y evaluación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7" name="56 Rectángulo"/>
          <p:cNvSpPr/>
          <p:nvPr/>
        </p:nvSpPr>
        <p:spPr bwMode="auto">
          <a:xfrm>
            <a:off x="325362" y="3352306"/>
            <a:ext cx="8528351" cy="636695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Optimización</a:t>
            </a: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 en la planificación de los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recursos (humanos, materiales, equipos, etc.)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56 Rectángulo"/>
          <p:cNvSpPr/>
          <p:nvPr/>
        </p:nvSpPr>
        <p:spPr bwMode="auto">
          <a:xfrm>
            <a:off x="325362" y="4214578"/>
            <a:ext cx="8528351" cy="636695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Responsabilizacion</a:t>
            </a: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sobre los resultados de la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gestión universitarias 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9" name="56 Rectángulo"/>
          <p:cNvSpPr/>
          <p:nvPr/>
        </p:nvSpPr>
        <p:spPr bwMode="auto">
          <a:xfrm>
            <a:off x="325362" y="5076850"/>
            <a:ext cx="8528351" cy="636695"/>
          </a:xfrm>
          <a:prstGeom prst="roundRect">
            <a:avLst/>
          </a:prstGeom>
          <a:solidFill>
            <a:srgbClr val="3F5378"/>
          </a:solidFill>
          <a:ln w="38100" cap="flat" cmpd="sng" algn="ctr">
            <a:solidFill>
              <a:srgbClr val="3F5378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8288" tIns="0" rIns="0" bIns="0" rtlCol="0" anchor="ctr" upright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Generación de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información </a:t>
            </a:r>
            <a:r>
              <a:rPr lang="es-MX" sz="2000" dirty="0" smtClean="0">
                <a:solidFill>
                  <a:prstClr val="white"/>
                </a:solidFill>
                <a:latin typeface="Calibri"/>
              </a:rPr>
              <a:t>para 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el proceso de </a:t>
            </a:r>
            <a:r>
              <a:rPr lang="es-MX" sz="2000" dirty="0">
                <a:solidFill>
                  <a:srgbClr val="FFFF00"/>
                </a:solidFill>
                <a:latin typeface="Calibri"/>
              </a:rPr>
              <a:t>R</a:t>
            </a: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endición de C</a:t>
            </a:r>
            <a:r>
              <a:rPr lang="es-MX" sz="2000" dirty="0">
                <a:solidFill>
                  <a:srgbClr val="FFFF00"/>
                </a:solidFill>
                <a:latin typeface="Calibri"/>
              </a:rPr>
              <a:t>uentas </a:t>
            </a:r>
            <a:r>
              <a:rPr lang="es-MX" sz="2000" dirty="0" smtClean="0">
                <a:solidFill>
                  <a:srgbClr val="FFFF00"/>
                </a:solidFill>
                <a:latin typeface="Calibri"/>
              </a:rPr>
              <a:t>Publica.</a:t>
            </a:r>
            <a:endParaRPr lang="es-MX" sz="2000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6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MX" sz="2800" b="1" dirty="0">
                <a:latin typeface="Roboto Condensed Light" panose="020B0604020202020204" charset="0"/>
                <a:ea typeface="Roboto Condensed Light" panose="020B0604020202020204" charset="0"/>
              </a:rPr>
              <a:t>N° de Universidades</a:t>
            </a:r>
            <a:endParaRPr lang="en-US" sz="28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6" name="Google Shape;193;p12"/>
          <p:cNvSpPr txBox="1">
            <a:spLocks/>
          </p:cNvSpPr>
          <p:nvPr/>
        </p:nvSpPr>
        <p:spPr>
          <a:xfrm>
            <a:off x="436318" y="1212631"/>
            <a:ext cx="4190889" cy="6615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s-BO" dirty="0" smtClean="0"/>
              <a:t>Universidades Autónomas: 11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BO" sz="1200" dirty="0"/>
          </a:p>
        </p:txBody>
      </p:sp>
      <p:sp>
        <p:nvSpPr>
          <p:cNvPr id="7" name="Google Shape;193;p12"/>
          <p:cNvSpPr txBox="1">
            <a:spLocks/>
          </p:cNvSpPr>
          <p:nvPr/>
        </p:nvSpPr>
        <p:spPr>
          <a:xfrm>
            <a:off x="4310744" y="1219486"/>
            <a:ext cx="4638746" cy="6615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s-BO" sz="1800" dirty="0" smtClean="0"/>
              <a:t>Universidades de Régimen Especial:    4</a:t>
            </a:r>
            <a:endParaRPr lang="es-BO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592" y="1695426"/>
            <a:ext cx="660236" cy="10131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55" y="1806045"/>
            <a:ext cx="622298" cy="10131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43" y="1783586"/>
            <a:ext cx="1089121" cy="10131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5" y="2876794"/>
            <a:ext cx="710014" cy="101315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80" y="2926027"/>
            <a:ext cx="890145" cy="104532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65" y="2828035"/>
            <a:ext cx="788476" cy="10453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0" y="3879469"/>
            <a:ext cx="890300" cy="10453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80" y="3989794"/>
            <a:ext cx="756697" cy="10453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06" y="3998634"/>
            <a:ext cx="870835" cy="10526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64" y="5023225"/>
            <a:ext cx="1070515" cy="104533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8" y="5124494"/>
            <a:ext cx="839189" cy="9771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07" y="2549398"/>
            <a:ext cx="798208" cy="99727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38" y="2392412"/>
            <a:ext cx="1587866" cy="104533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5" y="4091962"/>
            <a:ext cx="1071008" cy="104366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" b="19634"/>
          <a:stretch/>
        </p:blipFill>
        <p:spPr>
          <a:xfrm>
            <a:off x="6862975" y="4179146"/>
            <a:ext cx="1115529" cy="10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8633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50</a:t>
            </a:fld>
            <a:endParaRPr dirty="0"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8633333" y="6182000"/>
            <a:ext cx="510667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50</a:t>
            </a:fld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9" y="2177115"/>
            <a:ext cx="1699243" cy="2290997"/>
          </a:xfrm>
          <a:prstGeom prst="rect">
            <a:avLst/>
          </a:prstGeom>
        </p:spPr>
      </p:pic>
      <p:sp>
        <p:nvSpPr>
          <p:cNvPr id="6" name="Google Shape;504;p34"/>
          <p:cNvSpPr txBox="1">
            <a:spLocks/>
          </p:cNvSpPr>
          <p:nvPr/>
        </p:nvSpPr>
        <p:spPr>
          <a:xfrm>
            <a:off x="2038007" y="3163210"/>
            <a:ext cx="5603119" cy="106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MX" sz="2667" b="1" dirty="0">
                <a:solidFill>
                  <a:schemeClr val="bg1"/>
                </a:solidFill>
              </a:rPr>
              <a:t>Planificación y Evaluación Institucional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2133" b="1" dirty="0">
                <a:solidFill>
                  <a:schemeClr val="bg1"/>
                </a:solidFill>
              </a:rPr>
              <a:t>Edificio Central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2133" b="1" dirty="0">
                <a:solidFill>
                  <a:schemeClr val="bg1"/>
                </a:solidFill>
              </a:rPr>
              <a:t>Calle Junín 692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2133" b="1" dirty="0">
                <a:solidFill>
                  <a:schemeClr val="bg1"/>
                </a:solidFill>
              </a:rPr>
              <a:t>591-64-61738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2133" b="1" dirty="0">
                <a:solidFill>
                  <a:schemeClr val="bg1"/>
                </a:solidFill>
              </a:rPr>
              <a:t>www.usfx.bo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867" b="1" dirty="0">
                <a:solidFill>
                  <a:schemeClr val="bg1"/>
                </a:solidFill>
              </a:rPr>
              <a:t>Sucre-Bolivia</a:t>
            </a:r>
          </a:p>
          <a:p>
            <a:pPr marL="0" indent="0" algn="ctr">
              <a:spcBef>
                <a:spcPts val="0"/>
              </a:spcBef>
              <a:buNone/>
            </a:pPr>
            <a:endParaRPr lang="es-MX" sz="2667" b="1" dirty="0"/>
          </a:p>
        </p:txBody>
      </p:sp>
      <p:sp>
        <p:nvSpPr>
          <p:cNvPr id="3" name="Rectángulo 2"/>
          <p:cNvSpPr/>
          <p:nvPr/>
        </p:nvSpPr>
        <p:spPr>
          <a:xfrm>
            <a:off x="152401" y="1496911"/>
            <a:ext cx="1324708" cy="680204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Google Shape;504;p34"/>
          <p:cNvSpPr txBox="1">
            <a:spLocks/>
          </p:cNvSpPr>
          <p:nvPr/>
        </p:nvSpPr>
        <p:spPr>
          <a:xfrm>
            <a:off x="5784129" y="4678624"/>
            <a:ext cx="3359871" cy="117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s-MX" sz="1600" b="1" dirty="0"/>
              <a:t>Jorge Eduardo Fuentes Ávila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MX" sz="1600" b="1" dirty="0"/>
              <a:t>Director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b="1" dirty="0"/>
              <a:t>591-69676115</a:t>
            </a:r>
            <a:endParaRPr lang="en-US" sz="1867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s-BO" sz="1600" b="1" dirty="0"/>
              <a:t>jorge.fuentes71@gmail.com</a:t>
            </a:r>
            <a:endParaRPr lang="es-MX" sz="1600" b="1" dirty="0"/>
          </a:p>
        </p:txBody>
      </p:sp>
      <p:sp>
        <p:nvSpPr>
          <p:cNvPr id="9" name="Google Shape;503;p34"/>
          <p:cNvSpPr txBox="1">
            <a:spLocks/>
          </p:cNvSpPr>
          <p:nvPr/>
        </p:nvSpPr>
        <p:spPr>
          <a:xfrm>
            <a:off x="22844" y="5837117"/>
            <a:ext cx="5187785" cy="102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7200" dirty="0">
                <a:solidFill>
                  <a:srgbClr val="3F5378"/>
                </a:solidFill>
              </a:rPr>
              <a:t>GRACIAS!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4678" t="26935" r="29363" b="52034"/>
          <a:stretch/>
        </p:blipFill>
        <p:spPr>
          <a:xfrm>
            <a:off x="0" y="19875"/>
            <a:ext cx="9144000" cy="19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MX" b="1" dirty="0" smtClean="0">
                <a:latin typeface="Roboto Condensed Light" panose="020B0604020202020204" charset="0"/>
                <a:ea typeface="Roboto Condensed Light" panose="020B0604020202020204" charset="0"/>
              </a:rPr>
              <a:t>PRINCIPIOS </a:t>
            </a:r>
            <a:r>
              <a:rPr lang="es-MX" b="1" dirty="0">
                <a:latin typeface="Roboto Condensed Light" panose="020B0604020202020204" charset="0"/>
                <a:ea typeface="Roboto Condensed Light" panose="020B0604020202020204" charset="0"/>
              </a:rPr>
              <a:t>FUNDAMENTALES RELACIONADOS  CON LA PLANIFICACIÓN UNIVERSITARIA</a:t>
            </a:r>
            <a:endParaRPr lang="en-US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sp>
        <p:nvSpPr>
          <p:cNvPr id="25" name="Rectángulo redondeado 24"/>
          <p:cNvSpPr/>
          <p:nvPr/>
        </p:nvSpPr>
        <p:spPr>
          <a:xfrm>
            <a:off x="333829" y="1190170"/>
            <a:ext cx="3668700" cy="2319402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/>
              <a:t>Autonomía Universitaria</a:t>
            </a:r>
          </a:p>
          <a:p>
            <a:pPr algn="ctr"/>
            <a:endParaRPr lang="es-BO" sz="2000" dirty="0" smtClean="0"/>
          </a:p>
          <a:p>
            <a:pPr algn="ctr"/>
            <a:r>
              <a:rPr lang="es-BO" sz="1400" dirty="0" smtClean="0">
                <a:solidFill>
                  <a:srgbClr val="FFFF00"/>
                </a:solidFill>
              </a:rPr>
              <a:t>Libre administración de sus recursos</a:t>
            </a:r>
            <a:r>
              <a:rPr lang="es-BO" sz="1400" dirty="0" smtClean="0"/>
              <a:t>, el nombramiento de sus autoridades, su personal docente y administrativo, la elaboración y aprobación de sus estatutos, planes de estudio y presupuestos anuales; </a:t>
            </a:r>
            <a:r>
              <a:rPr lang="es-BO" sz="1400" dirty="0" smtClean="0">
                <a:solidFill>
                  <a:srgbClr val="FFFF00"/>
                </a:solidFill>
              </a:rPr>
              <a:t>para realizar sus fines</a:t>
            </a:r>
            <a:r>
              <a:rPr lang="es-BO" sz="1400" dirty="0" smtClean="0"/>
              <a:t>. </a:t>
            </a:r>
          </a:p>
          <a:p>
            <a:pPr algn="ctr"/>
            <a:endParaRPr lang="en-US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4055234" y="1190170"/>
            <a:ext cx="3767966" cy="2319402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/>
              <a:t>Cogobierno Paritario Docente Estudiantil</a:t>
            </a:r>
          </a:p>
          <a:p>
            <a:pPr algn="ctr"/>
            <a:endParaRPr lang="es-BO" sz="2400" b="1" dirty="0"/>
          </a:p>
          <a:p>
            <a:pPr algn="ctr"/>
            <a:r>
              <a:rPr lang="es-BO" dirty="0" smtClean="0"/>
              <a:t>Participación de </a:t>
            </a:r>
            <a:r>
              <a:rPr lang="es-BO" dirty="0" smtClean="0">
                <a:solidFill>
                  <a:srgbClr val="FFFF00"/>
                </a:solidFill>
              </a:rPr>
              <a:t>docentes y estudiantes en todos los niveles de planificación y decisión </a:t>
            </a:r>
            <a:r>
              <a:rPr lang="es-BO" dirty="0" smtClean="0"/>
              <a:t>de las actividades y políticas universitarias</a:t>
            </a:r>
            <a:endParaRPr lang="en-US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333829" y="3565197"/>
            <a:ext cx="3668700" cy="2385658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/>
              <a:t>La Libertad de Cátedra</a:t>
            </a:r>
          </a:p>
          <a:p>
            <a:pPr algn="ctr"/>
            <a:endParaRPr lang="es-BO" sz="2000" dirty="0"/>
          </a:p>
          <a:p>
            <a:pPr algn="ctr"/>
            <a:r>
              <a:rPr lang="es-BO" sz="1600" dirty="0" smtClean="0">
                <a:solidFill>
                  <a:srgbClr val="FFFF00"/>
                </a:solidFill>
              </a:rPr>
              <a:t>Libertad de cátedra, de investigación y de estudio</a:t>
            </a:r>
            <a:r>
              <a:rPr lang="es-BO" sz="1600" dirty="0" smtClean="0"/>
              <a:t>, que garantiza los derechos de la </a:t>
            </a:r>
            <a:r>
              <a:rPr lang="es-BO" sz="1600" dirty="0" smtClean="0">
                <a:solidFill>
                  <a:srgbClr val="FFFF00"/>
                </a:solidFill>
              </a:rPr>
              <a:t>libre expresión </a:t>
            </a:r>
            <a:r>
              <a:rPr lang="es-BO" sz="1600" dirty="0" smtClean="0"/>
              <a:t>y difusión del  pensamiento, de producción, creación artística, humanística, científica y técnica.</a:t>
            </a:r>
            <a:endParaRPr lang="en-US" sz="2800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4055234" y="3565197"/>
            <a:ext cx="3767966" cy="2385658"/>
          </a:xfrm>
          <a:prstGeom prst="roundRect">
            <a:avLst/>
          </a:prstGeom>
          <a:solidFill>
            <a:srgbClr val="3F5378"/>
          </a:solidFill>
          <a:ln>
            <a:solidFill>
              <a:srgbClr val="3F53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/>
              <a:t>La independencia política ideológica institucional</a:t>
            </a:r>
          </a:p>
          <a:p>
            <a:pPr algn="ctr"/>
            <a:endParaRPr lang="es-BO" dirty="0" smtClean="0"/>
          </a:p>
          <a:p>
            <a:pPr algn="ctr"/>
            <a:r>
              <a:rPr lang="es-BO" sz="1600" dirty="0" smtClean="0">
                <a:solidFill>
                  <a:srgbClr val="FFFF00"/>
                </a:solidFill>
              </a:rPr>
              <a:t>Respecto a cualquier gobierno</a:t>
            </a:r>
            <a:r>
              <a:rPr lang="es-BO" sz="1600" dirty="0" smtClean="0"/>
              <a:t>, c</a:t>
            </a:r>
            <a:r>
              <a:rPr lang="es-BO" sz="1600" dirty="0" smtClean="0">
                <a:solidFill>
                  <a:srgbClr val="FFFFFF"/>
                </a:solidFill>
              </a:rPr>
              <a:t>omo garantía de la pluralidad, universalidad y democracia universitaria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n" sz="2000" b="1" dirty="0"/>
              <a:t>ÓRGANOS NACIONALES DE GOBIERNO Y ORGANOS DE ASESORAMIENTO</a:t>
            </a:r>
            <a:endParaRPr lang="en-US" sz="20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583226159"/>
              </p:ext>
            </p:extLst>
          </p:nvPr>
        </p:nvGraphicFramePr>
        <p:xfrm>
          <a:off x="0" y="1306287"/>
          <a:ext cx="4624214" cy="454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575657385"/>
              </p:ext>
            </p:extLst>
          </p:nvPr>
        </p:nvGraphicFramePr>
        <p:xfrm>
          <a:off x="4624214" y="1306287"/>
          <a:ext cx="3402185" cy="473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358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n" sz="2400" b="1" dirty="0"/>
              <a:t>ÓRGANOS DE GOBIERNO Y ELECTORALES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79775216"/>
              </p:ext>
            </p:extLst>
          </p:nvPr>
        </p:nvGraphicFramePr>
        <p:xfrm>
          <a:off x="112172" y="1588500"/>
          <a:ext cx="4372742" cy="428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39243938"/>
              </p:ext>
            </p:extLst>
          </p:nvPr>
        </p:nvGraphicFramePr>
        <p:xfrm>
          <a:off x="4367079" y="1898946"/>
          <a:ext cx="4573721" cy="366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667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7"/>
          <p:cNvSpPr/>
          <p:nvPr/>
        </p:nvSpPr>
        <p:spPr>
          <a:xfrm>
            <a:off x="0" y="203200"/>
            <a:ext cx="7184571" cy="899886"/>
          </a:xfrm>
          <a:prstGeom prst="snip1Rect">
            <a:avLst/>
          </a:prstGeom>
          <a:solidFill>
            <a:srgbClr val="253058"/>
          </a:solidFill>
          <a:ln>
            <a:solidFill>
              <a:srgbClr val="253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/>
            <a:r>
              <a:rPr lang="es-BO" sz="2400" b="1" dirty="0"/>
              <a:t>Financiamiento Público a las Universidades</a:t>
            </a:r>
            <a:br>
              <a:rPr lang="es-BO" sz="2400" b="1" dirty="0"/>
            </a:br>
            <a:r>
              <a:rPr lang="es-BO" sz="2400" b="1" dirty="0"/>
              <a:t>Gestión 2018 – En MM $</a:t>
            </a:r>
            <a:r>
              <a:rPr lang="es-BO" sz="2400" b="1" dirty="0"/>
              <a:t>us</a:t>
            </a:r>
            <a:r>
              <a:rPr lang="es-BO" sz="2400" dirty="0"/>
              <a:t>.</a:t>
            </a:r>
            <a:endParaRPr lang="en-US" sz="2400" b="1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663105" cy="880209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372042"/>
              </p:ext>
            </p:extLst>
          </p:nvPr>
        </p:nvGraphicFramePr>
        <p:xfrm>
          <a:off x="572611" y="1158775"/>
          <a:ext cx="7395732" cy="493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Google Shape;193;p12"/>
          <p:cNvSpPr txBox="1">
            <a:spLocks/>
          </p:cNvSpPr>
          <p:nvPr/>
        </p:nvSpPr>
        <p:spPr>
          <a:xfrm>
            <a:off x="6059143" y="5043533"/>
            <a:ext cx="3084857" cy="4913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BO" sz="1600" b="1" dirty="0" smtClean="0"/>
              <a:t>TOTAL RECURSOS FISCALES AÑO</a:t>
            </a:r>
          </a:p>
          <a:p>
            <a:pPr algn="ctr">
              <a:spcBef>
                <a:spcPts val="0"/>
              </a:spcBef>
            </a:pPr>
            <a:r>
              <a:rPr lang="es-BO" dirty="0" smtClean="0">
                <a:solidFill>
                  <a:srgbClr val="FF0000"/>
                </a:solidFill>
              </a:rPr>
              <a:t>$</a:t>
            </a:r>
            <a:r>
              <a:rPr lang="es-BO" dirty="0" smtClean="0">
                <a:solidFill>
                  <a:srgbClr val="FF0000"/>
                </a:solidFill>
              </a:rPr>
              <a:t>us</a:t>
            </a:r>
            <a:r>
              <a:rPr lang="es-BO" dirty="0" smtClean="0">
                <a:solidFill>
                  <a:srgbClr val="FF0000"/>
                </a:solidFill>
              </a:rPr>
              <a:t> 485.4 MM</a:t>
            </a:r>
            <a:r>
              <a:rPr lang="es-BO" sz="14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BO" sz="1400" dirty="0"/>
          </a:p>
        </p:txBody>
      </p:sp>
      <p:sp>
        <p:nvSpPr>
          <p:cNvPr id="6" name="Google Shape;193;p12"/>
          <p:cNvSpPr txBox="1">
            <a:spLocks/>
          </p:cNvSpPr>
          <p:nvPr/>
        </p:nvSpPr>
        <p:spPr>
          <a:xfrm>
            <a:off x="507428" y="5026021"/>
            <a:ext cx="3084857" cy="4913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BO" sz="1600" b="1" dirty="0" smtClean="0"/>
              <a:t>Coparticipación </a:t>
            </a:r>
            <a:r>
              <a:rPr lang="es-BO" sz="1600" b="1" dirty="0"/>
              <a:t>tributaria </a:t>
            </a:r>
          </a:p>
          <a:p>
            <a:pPr algn="ctr">
              <a:spcBef>
                <a:spcPts val="0"/>
              </a:spcBef>
            </a:pPr>
            <a:r>
              <a:rPr lang="es-BO" sz="1600" b="1" dirty="0"/>
              <a:t>300,7</a:t>
            </a:r>
          </a:p>
          <a:p>
            <a:pPr algn="ctr">
              <a:spcBef>
                <a:spcPts val="0"/>
              </a:spcBef>
            </a:pPr>
            <a:r>
              <a:rPr lang="es-BO" sz="1600" b="1" dirty="0"/>
              <a:t>62%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BO" sz="1400" dirty="0"/>
          </a:p>
        </p:txBody>
      </p:sp>
      <p:sp>
        <p:nvSpPr>
          <p:cNvPr id="7" name="Google Shape;193;p12"/>
          <p:cNvSpPr txBox="1">
            <a:spLocks/>
          </p:cNvSpPr>
          <p:nvPr/>
        </p:nvSpPr>
        <p:spPr>
          <a:xfrm>
            <a:off x="5642142" y="1575412"/>
            <a:ext cx="3084857" cy="9630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BO" sz="1600" b="1" dirty="0" smtClean="0"/>
              <a:t>Subvención  </a:t>
            </a:r>
          </a:p>
          <a:p>
            <a:pPr algn="ctr">
              <a:spcBef>
                <a:spcPts val="0"/>
              </a:spcBef>
            </a:pPr>
            <a:r>
              <a:rPr lang="es-BO" sz="1600" b="1" dirty="0" smtClean="0"/>
              <a:t>133,2</a:t>
            </a:r>
            <a:endParaRPr lang="es-BO" sz="1600" b="1" dirty="0"/>
          </a:p>
          <a:p>
            <a:pPr algn="ctr">
              <a:spcBef>
                <a:spcPts val="0"/>
              </a:spcBef>
            </a:pPr>
            <a:r>
              <a:rPr lang="es-BO" sz="1600" b="1" dirty="0"/>
              <a:t>27%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BO" sz="1400" dirty="0"/>
          </a:p>
        </p:txBody>
      </p:sp>
    </p:spTree>
    <p:extLst>
      <p:ext uri="{BB962C8B-B14F-4D97-AF65-F5344CB8AC3E}">
        <p14:creationId xmlns:p14="http://schemas.microsoft.com/office/powerpoint/2010/main" val="11028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3063</Words>
  <Application>Microsoft Office PowerPoint</Application>
  <PresentationFormat>Presentación en pantalla (4:3)</PresentationFormat>
  <Paragraphs>482</Paragraphs>
  <Slides>50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0" baseType="lpstr">
      <vt:lpstr>Arial</vt:lpstr>
      <vt:lpstr>Arial Black</vt:lpstr>
      <vt:lpstr>Arvo</vt:lpstr>
      <vt:lpstr>Calibri</vt:lpstr>
      <vt:lpstr>Calibri Light</vt:lpstr>
      <vt:lpstr>Roboto Condensed</vt:lpstr>
      <vt:lpstr>Roboto Condensed Light</vt:lpstr>
      <vt:lpstr>Times New Roman</vt:lpstr>
      <vt:lpstr>Wingdings</vt:lpstr>
      <vt:lpstr>Tema de Office</vt:lpstr>
      <vt:lpstr>LA AUTONOMÍA UNIVERSITARIA EN EL MARCO DEL SISTEMA DE PLANIFICACIÓN INTEGRAL DEL ESTADO PLURINACIONAL DE BOLIVIA</vt:lpstr>
      <vt:lpstr>Presentación de PowerPoint</vt:lpstr>
      <vt:lpstr>EL SISTEMA DE LA UNIVERSIDAD BOLIVIANA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SENTIDO Y ALCANCE DE LA AUTONOMÍA UNIVERSITARIA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SISTEMA DE PLANIFICACIÓN INTEGRAL DEL ESTADO PLURINACIONAL DE BOLIVIA  LEY 777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VULNERACIÓN DE LA AUTONOMÍA UNIVERSITARIA POR LA LEY 777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ARTICULACIÓN DE LA PLANIFICACIÓN UNIVERSITARIA CON EL SISTEMA DE PLANIFICACIÓN INTEGRAL DEL ESTADO</vt:lpstr>
      <vt:lpstr>Presentación de PowerPoint</vt:lpstr>
      <vt:lpstr>Presentación de PowerPoint</vt:lpstr>
      <vt:lpstr>Presentación de PowerPoint</vt:lpstr>
      <vt:lpstr>Presentación de PowerPoint</vt:lpstr>
      <vt:lpstr> </vt:lpstr>
      <vt:lpstr>EL NUEVO SISTEMA DE PLANIFICACIÓN UNIVERSITARIA (BP) ARTICULACIÓN:</vt:lpstr>
      <vt:lpstr>EL NUEVO SISTEMA DE PLANIFICACIÓN UNIVERSITARIA (BP) ARTICULA:</vt:lpstr>
      <vt:lpstr>CATALOGO BASICO DE INDICADORES DEL NUEVO SISTEMA DE PLANIFICACIÓN UNIVERSITARIA</vt:lpstr>
      <vt:lpstr>Presentación de PowerPoint</vt:lpstr>
      <vt:lpstr>Presentación de PowerPoint</vt:lpstr>
      <vt:lpstr>Presentación de PowerPoint</vt:lpstr>
      <vt:lpstr>APRENDIZAJES DE LA BUENA PRACTICA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Windows</cp:lastModifiedBy>
  <cp:revision>33</cp:revision>
  <dcterms:created xsi:type="dcterms:W3CDTF">2018-10-12T16:54:32Z</dcterms:created>
  <dcterms:modified xsi:type="dcterms:W3CDTF">2018-10-15T13:41:53Z</dcterms:modified>
</cp:coreProperties>
</file>