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2"/>
    <p:restoredTop sz="94629"/>
  </p:normalViewPr>
  <p:slideViewPr>
    <p:cSldViewPr snapToGrid="0" snapToObjects="1">
      <p:cViewPr varScale="1">
        <p:scale>
          <a:sx n="113" d="100"/>
          <a:sy n="113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/>
          <a:stretch/>
        </p:blipFill>
        <p:spPr>
          <a:xfrm>
            <a:off x="0" y="0"/>
            <a:ext cx="9144000" cy="690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731" y="2682642"/>
            <a:ext cx="7307631" cy="13299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1731" y="4183378"/>
            <a:ext cx="715926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Sub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47"/>
            <a:ext cx="9149344" cy="706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7818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25DF-059B-E247-9AE9-3612B3BEAD3E}" type="datetimeFigureOut">
              <a:rPr lang="es-ES_tradnl" smtClean="0"/>
              <a:t>14/10/18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9A61-91F2-7042-BC05-C20193041C3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8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HN" sz="3600" dirty="0"/>
              <a:t>Gestión de redes académicas internacionales para I+D+I</a:t>
            </a:r>
            <a:endParaRPr lang="es-ES_tradn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b="1" dirty="0"/>
              <a:t>Grupo de Investigación de las Lenguas Indígenas de </a:t>
            </a:r>
            <a:r>
              <a:rPr lang="es-HN" b="1" dirty="0" smtClean="0"/>
              <a:t>Honduras (GRILIHO)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724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9225"/>
            <a:ext cx="7886700" cy="680008"/>
          </a:xfrm>
        </p:spPr>
        <p:txBody>
          <a:bodyPr/>
          <a:lstStyle/>
          <a:p>
            <a:r>
              <a:rPr lang="es-ES" dirty="0"/>
              <a:t>Presentación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9234"/>
            <a:ext cx="7886700" cy="4888280"/>
          </a:xfrm>
        </p:spPr>
        <p:txBody>
          <a:bodyPr>
            <a:normAutofit fontScale="85000" lnSpcReduction="10000"/>
          </a:bodyPr>
          <a:lstStyle/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es-HN" sz="2800" dirty="0">
                <a:solidFill>
                  <a:schemeClr val="accent1">
                    <a:lumMod val="50000"/>
                  </a:schemeClr>
                </a:solidFill>
              </a:rPr>
              <a:t>El Grupo de Investigación de las Lenguas Indígenas de Honduras (GRILIHO) está constituido por investigadores(as) interesados en contribuir al conocimiento científico de la riqueza y diversidad lingüísticas del país. </a:t>
            </a:r>
          </a:p>
          <a:p>
            <a:pPr>
              <a:lnSpc>
                <a:spcPct val="100000"/>
              </a:lnSpc>
            </a:pPr>
            <a:endParaRPr lang="es-ES" b="1" dirty="0" smtClean="0"/>
          </a:p>
          <a:p>
            <a:pPr>
              <a:lnSpc>
                <a:spcPct val="100000"/>
              </a:lnSpc>
            </a:pPr>
            <a:r>
              <a:rPr lang="es-ES" sz="2800" b="1" dirty="0" smtClean="0"/>
              <a:t>Misión </a:t>
            </a:r>
            <a:r>
              <a:rPr lang="es-ES" sz="2800" b="1" dirty="0"/>
              <a:t>del GRILIHO</a:t>
            </a:r>
          </a:p>
          <a:p>
            <a:pPr marL="457200" indent="-457200" algn="just">
              <a:lnSpc>
                <a:spcPct val="100000"/>
              </a:lnSpc>
              <a:buFont typeface="Wingdings" charset="2"/>
              <a:buChar char="§"/>
            </a:pPr>
            <a:r>
              <a:rPr lang="es-HN" sz="2600" dirty="0"/>
              <a:t>Desarrollar proyectos de investigación lingüística, cultural, literaria, tecnológica, pedagógica con vistas a consolidar un programa interdisciplinario y permanente de estudio e incidencia. </a:t>
            </a:r>
          </a:p>
          <a:p>
            <a:pPr marL="457200" indent="-457200" algn="just">
              <a:lnSpc>
                <a:spcPct val="100000"/>
              </a:lnSpc>
              <a:buFont typeface="Wingdings" charset="2"/>
              <a:buChar char="§"/>
            </a:pPr>
            <a:endParaRPr lang="es-ES" sz="2600" dirty="0"/>
          </a:p>
          <a:p>
            <a:pPr marL="457200" indent="-457200" algn="just">
              <a:lnSpc>
                <a:spcPct val="100000"/>
              </a:lnSpc>
              <a:buFont typeface="Wingdings" charset="2"/>
              <a:buChar char="§"/>
            </a:pPr>
            <a:r>
              <a:rPr lang="es-HN" sz="2600" dirty="0"/>
              <a:t>Diseñar estrategias de promoción, divulgación y puesta en valor del patriminio lingüístico y cultural de Honduras.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865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90088"/>
          </a:xfrm>
        </p:spPr>
        <p:txBody>
          <a:bodyPr>
            <a:normAutofit/>
          </a:bodyPr>
          <a:lstStyle/>
          <a:p>
            <a:r>
              <a:rPr lang="es-HN" sz="3200" dirty="0"/>
              <a:t>Gestión de redes académicas internacionales para I+D+I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544" y="1090089"/>
            <a:ext cx="8065806" cy="4663776"/>
          </a:xfrm>
        </p:spPr>
        <p:txBody>
          <a:bodyPr>
            <a:normAutofit fontScale="92500" lnSpcReduction="10000"/>
          </a:bodyPr>
          <a:lstStyle/>
          <a:p>
            <a:r>
              <a:rPr lang="es-ES_tradnl" b="1" dirty="0"/>
              <a:t>I. Asociación Centroamericana de Lingüística (ACALING)</a:t>
            </a:r>
            <a:r>
              <a:rPr lang="es-HN" b="1" dirty="0"/>
              <a:t> </a:t>
            </a:r>
          </a:p>
          <a:p>
            <a:pPr algn="just"/>
            <a:r>
              <a:rPr lang="es-HN" dirty="0"/>
              <a:t>Agrupa especialistas en el campo de la ciencia lingüística, que se ocupan de temas propios de la realidad lingüística centroamericana</a:t>
            </a:r>
            <a:r>
              <a:rPr lang="es-HN" dirty="0" smtClean="0"/>
              <a:t>.</a:t>
            </a:r>
            <a:endParaRPr lang="es-ES" dirty="0" smtClean="0"/>
          </a:p>
          <a:p>
            <a:r>
              <a:rPr lang="es-ES" b="1" i="1" dirty="0" smtClean="0"/>
              <a:t>Trabajo en red: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ES_tradnl" dirty="0"/>
              <a:t>Organización y desarrollo de cinco Congresos Internacionales (2011, 2013, 2015, 2017, 2019).</a:t>
            </a:r>
            <a:endParaRPr lang="es-HN" dirty="0"/>
          </a:p>
          <a:p>
            <a:pPr marL="342900" indent="-342900" algn="just">
              <a:buFont typeface="Wingdings" charset="2"/>
              <a:buChar char="§"/>
            </a:pPr>
            <a:endParaRPr lang="es-ES" dirty="0"/>
          </a:p>
          <a:p>
            <a:pPr marL="342900" indent="-342900" algn="just">
              <a:buFont typeface="Wingdings" charset="2"/>
              <a:buChar char="§"/>
            </a:pPr>
            <a:r>
              <a:rPr lang="es-ES" dirty="0"/>
              <a:t>Divulgación e intercambio de los avances científicos en lo que respecta a la lingüística amerindia centroamericana.</a:t>
            </a:r>
          </a:p>
          <a:p>
            <a:pPr marL="342900" indent="-342900" algn="just">
              <a:buFont typeface="Wingdings" charset="2"/>
              <a:buChar char="§"/>
            </a:pPr>
            <a:endParaRPr lang="es-ES" dirty="0"/>
          </a:p>
          <a:p>
            <a:pPr marL="342900" indent="-342900" algn="just">
              <a:buFont typeface="Wingdings" charset="2"/>
              <a:buChar char="§"/>
            </a:pPr>
            <a:r>
              <a:rPr lang="es-ES" dirty="0"/>
              <a:t>Fortalecimiento del capital humano y social de los investigadores de la región y fomento de la movilidad de los mismos.</a:t>
            </a:r>
          </a:p>
          <a:p>
            <a:pPr marL="342900" indent="-342900" algn="just">
              <a:buFont typeface="Wingdings" charset="2"/>
              <a:buChar char="§"/>
            </a:pPr>
            <a:endParaRPr lang="es-ES" dirty="0"/>
          </a:p>
          <a:p>
            <a:pPr marL="342900" indent="-342900" algn="just">
              <a:buFont typeface="Wingdings" charset="2"/>
              <a:buChar char="§"/>
            </a:pPr>
            <a:r>
              <a:rPr lang="es-ES" dirty="0"/>
              <a:t>Integración de jóvenes investigadores en la Red GRILIHO-ACALING.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25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9032"/>
            <a:ext cx="7886700" cy="916008"/>
          </a:xfrm>
        </p:spPr>
        <p:txBody>
          <a:bodyPr>
            <a:normAutofit/>
          </a:bodyPr>
          <a:lstStyle/>
          <a:p>
            <a:r>
              <a:rPr lang="es-ES" sz="2800" dirty="0"/>
              <a:t>Congresos Internacionales como estrategia de gestión y fortalecimiento de RAI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24944"/>
            <a:ext cx="7886700" cy="438256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Sirven para difundir la investigación de vanguardia y tienen un alto valor formativo. </a:t>
            </a:r>
          </a:p>
          <a:p>
            <a:pPr marL="342900" indent="-342900" algn="just">
              <a:buFont typeface="Wingdings" charset="2"/>
              <a:buChar char="§"/>
            </a:pPr>
            <a:endParaRPr lang="es-HN" sz="2400" dirty="0"/>
          </a:p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La revisión por pares internacionales que se realiza en estos congresos contempla la evaluación y el análisis de los trabajos de investigación del GRILIHO.</a:t>
            </a:r>
          </a:p>
          <a:p>
            <a:pPr marL="342900" indent="-342900" algn="just">
              <a:buFont typeface="Wingdings" charset="2"/>
              <a:buChar char="§"/>
            </a:pPr>
            <a:endParaRPr lang="es-HN" sz="2400" dirty="0"/>
          </a:p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La presentación de los trabajos de investigación en las reuniones y conferencias organizadas por las asociaciones científicas de la especialidad, forma parte del proceso de difusión e internacionalización de la investigación científica.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094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1701"/>
            <a:ext cx="7886700" cy="1208196"/>
          </a:xfrm>
        </p:spPr>
        <p:txBody>
          <a:bodyPr>
            <a:normAutofit/>
          </a:bodyPr>
          <a:lstStyle/>
          <a:p>
            <a:r>
              <a:rPr lang="es-ES" sz="3200" dirty="0"/>
              <a:t>II. Programa de Lingüística Centroamericana (PROLINCA-UNA)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69897"/>
            <a:ext cx="7886700" cy="433761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HN" dirty="0"/>
              <a:t>El PROLINCA genera y divulga conocimientos lingüísticos científicamente válidos y estratégicos para el conocimiento de la realidad lingüística centroamericana. </a:t>
            </a:r>
          </a:p>
          <a:p>
            <a:pPr algn="just"/>
            <a:r>
              <a:rPr lang="es-HN" b="1" i="1" dirty="0" smtClean="0"/>
              <a:t>Trabajo en red:</a:t>
            </a:r>
            <a:endParaRPr lang="es-HN" b="1" i="1" dirty="0"/>
          </a:p>
          <a:p>
            <a:pPr marL="342900" indent="-342900" algn="just">
              <a:buFont typeface="Wingdings" charset="2"/>
              <a:buChar char="§"/>
            </a:pPr>
            <a:r>
              <a:rPr lang="es-HN" b="1" i="1" dirty="0"/>
              <a:t>Gramática de la lengua garífuna</a:t>
            </a:r>
            <a:r>
              <a:rPr lang="es-HN" dirty="0"/>
              <a:t>. (Juan Diego Quesada, 2017)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HN" b="1" dirty="0"/>
              <a:t>Intercambio académico</a:t>
            </a:r>
            <a:r>
              <a:rPr lang="es-HN" dirty="0"/>
              <a:t>: Profesores visitantes y participación en el Simposio Anual del PROLINCA en Costa Rica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ES_tradnl" b="1" dirty="0"/>
              <a:t>Doctorado en lingüística centroamericana</a:t>
            </a:r>
            <a:r>
              <a:rPr lang="es-ES_tradnl" dirty="0"/>
              <a:t>. Programa de postgrado con énfasis en la investigación y orientado al conocimiento del patrimonio lingüístico centroamericano.</a:t>
            </a:r>
            <a:endParaRPr lang="es-HN" dirty="0"/>
          </a:p>
          <a:p>
            <a:pPr marL="342900" indent="-342900" algn="just">
              <a:buFont typeface="Wingdings" charset="2"/>
              <a:buChar char="§"/>
            </a:pPr>
            <a:r>
              <a:rPr lang="es-HN" b="1" dirty="0"/>
              <a:t>Convenio Específico de </a:t>
            </a:r>
            <a:r>
              <a:rPr lang="es-HN" b="1" dirty="0" smtClean="0"/>
              <a:t>Colaboración</a:t>
            </a:r>
            <a:r>
              <a:rPr lang="es-HN" b="1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41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s-ES_tradnl" sz="3200" dirty="0"/>
              <a:t>III. Centro de Estudios Mexicanos y Centroamericanos (CEMCA)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24944"/>
            <a:ext cx="7886700" cy="46300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s-HN" sz="2800" dirty="0"/>
              <a:t>El CEMCA depende del </a:t>
            </a:r>
            <a:r>
              <a:rPr lang="es-HN" sz="2800" dirty="0">
                <a:solidFill>
                  <a:srgbClr val="1F4E79"/>
                </a:solidFill>
              </a:rPr>
              <a:t>Ministerio francés de asuntos exteriores y del Centro Nacional para la Investigación Científica de Francia. </a:t>
            </a:r>
          </a:p>
          <a:p>
            <a:pPr algn="just">
              <a:lnSpc>
                <a:spcPct val="100000"/>
              </a:lnSpc>
            </a:pPr>
            <a:r>
              <a:rPr lang="es-HN" sz="3000" dirty="0" smtClean="0"/>
              <a:t>El </a:t>
            </a:r>
            <a:r>
              <a:rPr lang="es-HN" sz="3000" dirty="0"/>
              <a:t>CEMCA y el GRILIHO han gestionado cooperación e intercambio académico:</a:t>
            </a:r>
          </a:p>
          <a:p>
            <a:pPr algn="just">
              <a:lnSpc>
                <a:spcPct val="100000"/>
              </a:lnSpc>
            </a:pPr>
            <a:endParaRPr lang="es-HN" sz="3000" dirty="0"/>
          </a:p>
          <a:p>
            <a:pPr lvl="1" algn="just">
              <a:lnSpc>
                <a:spcPct val="100000"/>
              </a:lnSpc>
              <a:buFont typeface="Wingdings" charset="2"/>
              <a:buChar char="§"/>
            </a:pPr>
            <a:r>
              <a:rPr lang="es-HN" sz="2600" dirty="0">
                <a:solidFill>
                  <a:srgbClr val="1F4E79"/>
                </a:solidFill>
              </a:rPr>
              <a:t>Divulgación y lanzamiento en Honduras de los resultados investigativos del CEMCA.</a:t>
            </a:r>
          </a:p>
          <a:p>
            <a:pPr lvl="1" algn="just">
              <a:lnSpc>
                <a:spcPct val="100000"/>
              </a:lnSpc>
              <a:buFont typeface="Wingdings" charset="2"/>
              <a:buChar char="§"/>
            </a:pPr>
            <a:r>
              <a:rPr lang="es-HN" sz="2600" dirty="0">
                <a:solidFill>
                  <a:srgbClr val="1F4E79"/>
                </a:solidFill>
              </a:rPr>
              <a:t>Profesora Visitante</a:t>
            </a:r>
          </a:p>
          <a:p>
            <a:pPr lvl="1" algn="just">
              <a:lnSpc>
                <a:spcPct val="100000"/>
              </a:lnSpc>
              <a:buFont typeface="Wingdings" charset="2"/>
              <a:buChar char="§"/>
            </a:pPr>
            <a:r>
              <a:rPr lang="es-HN" sz="2600" dirty="0">
                <a:solidFill>
                  <a:srgbClr val="1F4E79"/>
                </a:solidFill>
              </a:rPr>
              <a:t>Cursos especializados</a:t>
            </a:r>
          </a:p>
          <a:p>
            <a:pPr lvl="1" algn="just">
              <a:lnSpc>
                <a:spcPct val="100000"/>
              </a:lnSpc>
              <a:buFont typeface="Wingdings" charset="2"/>
              <a:buChar char="§"/>
            </a:pPr>
            <a:r>
              <a:rPr lang="es-HN" sz="2600" dirty="0">
                <a:solidFill>
                  <a:srgbClr val="1F4E79"/>
                </a:solidFill>
              </a:rPr>
              <a:t>Pasantías en trabajo de campo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25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0463"/>
            <a:ext cx="7886700" cy="758675"/>
          </a:xfrm>
        </p:spPr>
        <p:txBody>
          <a:bodyPr/>
          <a:lstStyle/>
          <a:p>
            <a:r>
              <a:rPr lang="es-ES" dirty="0"/>
              <a:t>IV. Cátedra UNESCO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809138"/>
            <a:ext cx="7886700" cy="4922251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La </a:t>
            </a:r>
            <a:r>
              <a:rPr lang="es-HN" sz="2400" i="1" dirty="0"/>
              <a:t>Cátedra UNESCO-UNAH por la diversidad lingüística y cultural </a:t>
            </a:r>
            <a:r>
              <a:rPr lang="es-HN" sz="2400" dirty="0"/>
              <a:t>surge como una iniciativa del Grupo de Investigación de las Lenguas Indígenas de la UNAH (GRILIHO), con el fin de consolidar, fortalecer, internacionalizar y optimizar la labor que viene realizando desde 2015.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HN" sz="2400" dirty="0" smtClean="0"/>
              <a:t>Se </a:t>
            </a:r>
            <a:r>
              <a:rPr lang="es-HN" sz="2400" dirty="0"/>
              <a:t>inscribe en en el marco del </a:t>
            </a:r>
            <a:r>
              <a:rPr lang="es-HN" sz="2400" b="1" i="1" dirty="0"/>
              <a:t>Año Internacional de las Lenguas Indígenas</a:t>
            </a:r>
            <a:r>
              <a:rPr lang="es-HN" sz="2400" b="1" dirty="0"/>
              <a:t> 2019</a:t>
            </a:r>
            <a:r>
              <a:rPr lang="es-HN" sz="2400" dirty="0"/>
              <a:t>, por lo que representa un esfuerzo importante para </a:t>
            </a:r>
            <a:r>
              <a:rPr lang="es-ES_tradnl" sz="2400" dirty="0"/>
              <a:t>contribuir a la construcción de una sociedad más justa, democrática e inclusiva en la que se respeten y ejerzan los Derechos Lingüísticos y Culturales de todas las personas que la componen. </a:t>
            </a:r>
            <a:endParaRPr lang="es-ES" sz="2400" dirty="0"/>
          </a:p>
          <a:p>
            <a:pPr marL="342900" indent="-342900">
              <a:buFont typeface="Wingdings" charset="2"/>
              <a:buChar char="§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3765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07794"/>
            <a:ext cx="7886700" cy="960960"/>
          </a:xfrm>
        </p:spPr>
        <p:txBody>
          <a:bodyPr>
            <a:normAutofit fontScale="90000"/>
          </a:bodyPr>
          <a:lstStyle/>
          <a:p>
            <a:r>
              <a:rPr lang="es-HN" sz="2800" dirty="0"/>
              <a:t>Estrategias para la gestión y el fortalecimiento de redes académicas internacionales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81134"/>
            <a:ext cx="7886700" cy="432637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Generación de proyectos conjuntos y colaborativos en los que participen las diversas entidades que conforman la Red.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Propiciar sinergias en la dinámica de generación de conocimiento y así acelerar los procesos de innovación.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Fomentar la interdisciplinariedad a través de la consideración de problemas de magnitud regional desde una perspectiva multidimensional articulada.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s-HN" sz="2400" dirty="0"/>
              <a:t>Concentrar los esfuerzos en las áreas relevantes para el desarrollo del país y la región.</a:t>
            </a:r>
          </a:p>
          <a:p>
            <a:pPr marL="342900" indent="-342900">
              <a:buFont typeface="Wingdings" charset="2"/>
              <a:buChar char="§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063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492</Words>
  <Application>Microsoft Macintosh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Gestión de redes académicas internacionales para I+D+I</vt:lpstr>
      <vt:lpstr>Presentación</vt:lpstr>
      <vt:lpstr>Gestión de redes académicas internacionales para I+D+I</vt:lpstr>
      <vt:lpstr>Congresos Internacionales como estrategia de gestión y fortalecimiento de RAI</vt:lpstr>
      <vt:lpstr>II. Programa de Lingüística Centroamericana (PROLINCA-UNA) </vt:lpstr>
      <vt:lpstr>III. Centro de Estudios Mexicanos y Centroamericanos (CEMCA)</vt:lpstr>
      <vt:lpstr>IV. Cátedra UNESCO</vt:lpstr>
      <vt:lpstr>Estrategias para la gestión y el fortalecimiento de redes académicas internacionales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Carin</cp:lastModifiedBy>
  <cp:revision>9</cp:revision>
  <dcterms:created xsi:type="dcterms:W3CDTF">2018-10-12T16:54:32Z</dcterms:created>
  <dcterms:modified xsi:type="dcterms:W3CDTF">2018-10-14T22:42:59Z</dcterms:modified>
</cp:coreProperties>
</file>