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2"/>
    <p:restoredTop sz="94629"/>
  </p:normalViewPr>
  <p:slideViewPr>
    <p:cSldViewPr snapToGrid="0" snapToObjects="1">
      <p:cViewPr varScale="1">
        <p:scale>
          <a:sx n="68" d="100"/>
          <a:sy n="68" d="100"/>
        </p:scale>
        <p:origin x="158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2">
            <a:extLst>
              <a:ext uri="{28A0092B-C50C-407E-A947-70E740481C1C}">
                <a14:useLocalDpi xmlns:a14="http://schemas.microsoft.com/office/drawing/2010/main" val="0"/>
              </a:ext>
            </a:extLst>
          </a:blip>
          <a:srcRect t="2341"/>
          <a:stretch/>
        </p:blipFill>
        <p:spPr>
          <a:xfrm>
            <a:off x="0" y="0"/>
            <a:ext cx="9144000" cy="6900389"/>
          </a:xfrm>
          <a:prstGeom prst="rect">
            <a:avLst/>
          </a:prstGeom>
        </p:spPr>
      </p:pic>
      <p:sp>
        <p:nvSpPr>
          <p:cNvPr id="2" name="Title 1"/>
          <p:cNvSpPr>
            <a:spLocks noGrp="1"/>
          </p:cNvSpPr>
          <p:nvPr>
            <p:ph type="ctrTitle" hasCustomPrompt="1"/>
          </p:nvPr>
        </p:nvSpPr>
        <p:spPr>
          <a:xfrm>
            <a:off x="841731" y="2682642"/>
            <a:ext cx="7307631" cy="1329937"/>
          </a:xfrm>
        </p:spPr>
        <p:txBody>
          <a:bodyPr anchor="b">
            <a:normAutofit/>
          </a:bodyPr>
          <a:lstStyle>
            <a:lvl1pPr algn="l">
              <a:defRPr sz="5400" b="1">
                <a:solidFill>
                  <a:schemeClr val="accent1">
                    <a:lumMod val="50000"/>
                  </a:schemeClr>
                </a:solidFill>
                <a:latin typeface="Arial" charset="0"/>
                <a:ea typeface="Arial" charset="0"/>
                <a:cs typeface="Arial" charset="0"/>
              </a:defRPr>
            </a:lvl1pPr>
          </a:lstStyle>
          <a:p>
            <a:r>
              <a:rPr lang="es-ES" dirty="0"/>
              <a:t>Tema</a:t>
            </a:r>
            <a:endParaRPr lang="en-US" dirty="0"/>
          </a:p>
        </p:txBody>
      </p:sp>
      <p:sp>
        <p:nvSpPr>
          <p:cNvPr id="3" name="Subtitle 2"/>
          <p:cNvSpPr>
            <a:spLocks noGrp="1"/>
          </p:cNvSpPr>
          <p:nvPr>
            <p:ph type="subTitle" idx="1" hasCustomPrompt="1"/>
          </p:nvPr>
        </p:nvSpPr>
        <p:spPr>
          <a:xfrm>
            <a:off x="841731" y="4183378"/>
            <a:ext cx="7159269" cy="1655762"/>
          </a:xfrm>
        </p:spPr>
        <p:txBody>
          <a:bodyPr/>
          <a:lstStyle>
            <a:lvl1pPr marL="0" indent="0" algn="l">
              <a:buNone/>
              <a:defRPr sz="2400">
                <a:solidFill>
                  <a:schemeClr val="accent1">
                    <a:lumMod val="50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Sub Tema</a:t>
            </a:r>
            <a:endParaRPr lang="en-US" dirty="0"/>
          </a:p>
        </p:txBody>
      </p:sp>
    </p:spTree>
    <p:extLst>
      <p:ext uri="{BB962C8B-B14F-4D97-AF65-F5344CB8AC3E}">
        <p14:creationId xmlns:p14="http://schemas.microsoft.com/office/powerpoint/2010/main" val="39879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1947"/>
            <a:ext cx="9149344" cy="7069947"/>
          </a:xfrm>
          <a:prstGeom prst="rect">
            <a:avLst/>
          </a:prstGeom>
        </p:spPr>
      </p:pic>
      <p:sp>
        <p:nvSpPr>
          <p:cNvPr id="2" name="Title 1"/>
          <p:cNvSpPr>
            <a:spLocks noGrp="1"/>
          </p:cNvSpPr>
          <p:nvPr>
            <p:ph type="title" hasCustomPrompt="1"/>
          </p:nvPr>
        </p:nvSpPr>
        <p:spPr/>
        <p:txBody>
          <a:bodyPr>
            <a:normAutofit/>
          </a:bodyPr>
          <a:lstStyle>
            <a:lvl1pPr>
              <a:defRPr sz="3600" b="1">
                <a:solidFill>
                  <a:schemeClr val="accent1">
                    <a:lumMod val="50000"/>
                  </a:schemeClr>
                </a:solidFill>
                <a:latin typeface="Arial" charset="0"/>
                <a:ea typeface="Arial" charset="0"/>
                <a:cs typeface="Arial" charset="0"/>
              </a:defRPr>
            </a:lvl1pPr>
          </a:lstStyle>
          <a:p>
            <a:r>
              <a:rPr lang="es-ES" dirty="0"/>
              <a:t>Tema</a:t>
            </a:r>
            <a:endParaRPr lang="en-US" dirty="0"/>
          </a:p>
        </p:txBody>
      </p:sp>
      <p:sp>
        <p:nvSpPr>
          <p:cNvPr id="3" name="Content Placeholder 2"/>
          <p:cNvSpPr>
            <a:spLocks noGrp="1"/>
          </p:cNvSpPr>
          <p:nvPr>
            <p:ph idx="1" hasCustomPrompt="1"/>
          </p:nvPr>
        </p:nvSpPr>
        <p:spPr>
          <a:xfrm>
            <a:off x="628650" y="1825625"/>
            <a:ext cx="7886700" cy="3781888"/>
          </a:xfrm>
        </p:spPr>
        <p:txBody>
          <a:bodyPr>
            <a:normAutofit/>
          </a:bodyPr>
          <a:lstStyle>
            <a:lvl1pPr marL="0" indent="0">
              <a:buNone/>
              <a:defRPr sz="2000">
                <a:solidFill>
                  <a:schemeClr val="accent1">
                    <a:lumMod val="50000"/>
                  </a:schemeClr>
                </a:solidFill>
                <a:latin typeface="Arial" charset="0"/>
                <a:ea typeface="Arial" charset="0"/>
                <a:cs typeface="Arial" charset="0"/>
              </a:defRPr>
            </a:lvl1pPr>
          </a:lstStyle>
          <a:p>
            <a:pPr lvl="0"/>
            <a:r>
              <a:rPr lang="en-US" dirty="0" err="1"/>
              <a:t>Contenido</a:t>
            </a:r>
            <a:endParaRPr lang="en-US" dirty="0"/>
          </a:p>
        </p:txBody>
      </p:sp>
    </p:spTree>
    <p:extLst>
      <p:ext uri="{BB962C8B-B14F-4D97-AF65-F5344CB8AC3E}">
        <p14:creationId xmlns:p14="http://schemas.microsoft.com/office/powerpoint/2010/main" val="289439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825DF-059B-E247-9AE9-3612B3BEAD3E}" type="datetimeFigureOut">
              <a:rPr lang="es-ES_tradnl" smtClean="0"/>
              <a:t>14/10/2018</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59A61-91F2-7042-BC05-C20193041C3B}" type="slidenum">
              <a:rPr lang="es-ES_tradnl" smtClean="0"/>
              <a:t>‹Nº›</a:t>
            </a:fld>
            <a:endParaRPr lang="es-ES_tradnl"/>
          </a:p>
        </p:txBody>
      </p:sp>
    </p:spTree>
    <p:extLst>
      <p:ext uri="{BB962C8B-B14F-4D97-AF65-F5344CB8AC3E}">
        <p14:creationId xmlns:p14="http://schemas.microsoft.com/office/powerpoint/2010/main" val="121987417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gn="ctr"/>
            <a:r>
              <a:rPr lang="es-ES_tradnl" sz="3200" dirty="0"/>
              <a:t>GESTI</a:t>
            </a:r>
            <a:r>
              <a:rPr lang="en-US" sz="3200" dirty="0"/>
              <a:t>ÓN DE REDES ACADÉMICAS INTERNACIONALES PARA I+D+I</a:t>
            </a:r>
            <a:endParaRPr lang="es-ES_tradnl" sz="3200" dirty="0"/>
          </a:p>
        </p:txBody>
      </p:sp>
      <p:sp>
        <p:nvSpPr>
          <p:cNvPr id="3" name="Subtítulo 2"/>
          <p:cNvSpPr>
            <a:spLocks noGrp="1"/>
          </p:cNvSpPr>
          <p:nvPr>
            <p:ph type="subTitle" idx="1"/>
          </p:nvPr>
        </p:nvSpPr>
        <p:spPr/>
        <p:txBody>
          <a:bodyPr/>
          <a:lstStyle/>
          <a:p>
            <a:pPr algn="ctr"/>
            <a:r>
              <a:rPr lang="es-ES_tradnl" dirty="0"/>
              <a:t>Experiencia de la Maestría de Ordenamiento y Gestión del Territorio y del Observatorio Universitario de Ordenamiento Territorial. </a:t>
            </a:r>
          </a:p>
          <a:p>
            <a:pPr algn="ctr"/>
            <a:r>
              <a:rPr lang="es-ES_tradnl" dirty="0"/>
              <a:t>FACULTAD DE CIENCIAS ESPACIALES</a:t>
            </a:r>
          </a:p>
        </p:txBody>
      </p:sp>
    </p:spTree>
    <p:extLst>
      <p:ext uri="{BB962C8B-B14F-4D97-AF65-F5344CB8AC3E}">
        <p14:creationId xmlns:p14="http://schemas.microsoft.com/office/powerpoint/2010/main" val="1047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La imagen puede contener: 14 personas, incluidos Claudia Nataly MondragÃ³n y Eduardo Alcivar Rivas, personas sonriendo, personas de pie y traje">
            <a:extLst>
              <a:ext uri="{FF2B5EF4-FFF2-40B4-BE49-F238E27FC236}">
                <a16:creationId xmlns:a16="http://schemas.microsoft.com/office/drawing/2014/main" id="{CE4292BD-6DFF-4FE4-B734-57C55BC4B9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393B766-3E3C-497F-A1BD-B278FDD9F7DE}"/>
              </a:ext>
            </a:extLst>
          </p:cNvPr>
          <p:cNvSpPr>
            <a:spLocks noGrp="1"/>
          </p:cNvSpPr>
          <p:nvPr>
            <p:ph type="title"/>
          </p:nvPr>
        </p:nvSpPr>
        <p:spPr>
          <a:xfrm>
            <a:off x="392906" y="5317240"/>
            <a:ext cx="8408194" cy="744836"/>
          </a:xfrm>
        </p:spPr>
        <p:txBody>
          <a:bodyPr vert="horz" lIns="91440" tIns="45720" rIns="91440" bIns="45720" rtlCol="0" anchor="ctr">
            <a:normAutofit fontScale="90000"/>
          </a:bodyPr>
          <a:lstStyle/>
          <a:p>
            <a:pPr algn="ctr"/>
            <a:r>
              <a:rPr lang="en-US" sz="2900" dirty="0">
                <a:solidFill>
                  <a:schemeClr val="tx1">
                    <a:lumMod val="85000"/>
                    <a:lumOff val="15000"/>
                  </a:schemeClr>
                </a:solidFill>
                <a:latin typeface="Arial Black" panose="020B0A04020102020204" pitchFamily="34" charset="0"/>
                <a:ea typeface="+mj-ea"/>
                <a:cs typeface="+mj-cs"/>
              </a:rPr>
              <a:t>RED IBEROAMERICANA DEL MEDIO AMBIENTE REIMA</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96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2738E4-09B4-434B-9B65-4F280657809B}"/>
              </a:ext>
            </a:extLst>
          </p:cNvPr>
          <p:cNvSpPr>
            <a:spLocks noGrp="1"/>
          </p:cNvSpPr>
          <p:nvPr>
            <p:ph type="title"/>
          </p:nvPr>
        </p:nvSpPr>
        <p:spPr>
          <a:xfrm>
            <a:off x="422031" y="2895549"/>
            <a:ext cx="8342142" cy="1355750"/>
          </a:xfrm>
        </p:spPr>
        <p:txBody>
          <a:bodyPr vert="horz" lIns="91440" tIns="45720" rIns="91440" bIns="45720" rtlCol="0" anchor="b">
            <a:normAutofit fontScale="90000"/>
          </a:bodyPr>
          <a:lstStyle/>
          <a:p>
            <a:pPr algn="ctr"/>
            <a:r>
              <a:rPr lang="en-US" sz="4300" kern="1200" dirty="0">
                <a:solidFill>
                  <a:schemeClr val="tx1"/>
                </a:solidFill>
                <a:latin typeface="Arial Black" panose="020B0A04020102020204" pitchFamily="34" charset="0"/>
                <a:ea typeface="+mj-ea"/>
                <a:cs typeface="+mj-cs"/>
              </a:rPr>
              <a:t>RED LATINOAMERICANA DE OBSERVATORIOS DE LA TIERRA</a:t>
            </a:r>
          </a:p>
        </p:txBody>
      </p:sp>
      <p:sp>
        <p:nvSpPr>
          <p:cNvPr id="73"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56355"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3B52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194" name="Picture 2" descr="Resultado de imagen para Red latinoamericana de observatorios de la tierra">
            <a:extLst>
              <a:ext uri="{FF2B5EF4-FFF2-40B4-BE49-F238E27FC236}">
                <a16:creationId xmlns:a16="http://schemas.microsoft.com/office/drawing/2014/main" id="{0DAC97C4-997B-40EC-A309-A4CB9E2088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 r="3" b="3"/>
          <a:stretch/>
        </p:blipFill>
        <p:spPr bwMode="auto">
          <a:xfrm>
            <a:off x="2736988" y="10"/>
            <a:ext cx="6407012" cy="2130463"/>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a:noFill/>
          <a:extLst>
            <a:ext uri="{909E8E84-426E-40DD-AFC4-6F175D3DCCD1}">
              <a14:hiddenFill xmlns:a14="http://schemas.microsoft.com/office/drawing/2010/main">
                <a:solidFill>
                  <a:srgbClr val="FFFFFF"/>
                </a:solidFill>
              </a14:hiddenFill>
            </a:ext>
          </a:extLst>
        </p:spPr>
      </p:pic>
      <p:sp>
        <p:nvSpPr>
          <p:cNvPr id="75"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787645" y="4682362"/>
            <a:ext cx="3356355"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6" name="Picture 4" descr="Imagen relacionada">
            <a:extLst>
              <a:ext uri="{FF2B5EF4-FFF2-40B4-BE49-F238E27FC236}">
                <a16:creationId xmlns:a16="http://schemas.microsoft.com/office/drawing/2014/main" id="{AA55C0A3-67F4-41A4-A1B1-1158806348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10" r="-2" b="13877"/>
          <a:stretch/>
        </p:blipFill>
        <p:spPr bwMode="auto">
          <a:xfrm>
            <a:off x="20" y="4682840"/>
            <a:ext cx="6422512" cy="217516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39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C0D142C-A084-4017-822F-82F1CD3AFAF5}"/>
              </a:ext>
            </a:extLst>
          </p:cNvPr>
          <p:cNvSpPr>
            <a:spLocks noGrp="1"/>
          </p:cNvSpPr>
          <p:nvPr>
            <p:ph type="title"/>
          </p:nvPr>
        </p:nvSpPr>
        <p:spPr>
          <a:xfrm>
            <a:off x="394555" y="603564"/>
            <a:ext cx="8354890" cy="930447"/>
          </a:xfrm>
        </p:spPr>
        <p:txBody>
          <a:bodyPr vert="horz" lIns="91440" tIns="45720" rIns="91440" bIns="45720" rtlCol="0" anchor="b">
            <a:normAutofit fontScale="90000"/>
          </a:bodyPr>
          <a:lstStyle/>
          <a:p>
            <a:pPr algn="ctr"/>
            <a:r>
              <a:rPr lang="en-US" sz="2900">
                <a:solidFill>
                  <a:srgbClr val="FFFFFF"/>
                </a:solidFill>
                <a:latin typeface="Arial Black" panose="020B0A04020102020204" pitchFamily="34" charset="0"/>
                <a:ea typeface="+mj-ea"/>
                <a:cs typeface="+mj-cs"/>
              </a:rPr>
              <a:t>RED DE INICIATIVAS DE MONITOREO DE GOBERNANZA DE LA TIERRA Y RECURSOS NATURALES</a:t>
            </a:r>
          </a:p>
        </p:txBody>
      </p:sp>
      <p:cxnSp>
        <p:nvCxnSpPr>
          <p:cNvPr id="77" name="Straight Connector 7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222" name="Picture 6" descr="La imagen puede contener: 4 personas, personas sentadas, tabla e interior">
            <a:extLst>
              <a:ext uri="{FF2B5EF4-FFF2-40B4-BE49-F238E27FC236}">
                <a16:creationId xmlns:a16="http://schemas.microsoft.com/office/drawing/2014/main" id="{C9D52914-AE6B-4C49-A7F9-780381ECED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74" y="2596837"/>
            <a:ext cx="4342550" cy="3256912"/>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218" name="Picture 2" descr="Resultado de imagen para Red latinoamericana de observatorios de la tierra">
            <a:extLst>
              <a:ext uri="{FF2B5EF4-FFF2-40B4-BE49-F238E27FC236}">
                <a16:creationId xmlns:a16="http://schemas.microsoft.com/office/drawing/2014/main" id="{8A24178C-A936-40B6-8B5B-015C18C82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804" y="3374625"/>
            <a:ext cx="4091938" cy="168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8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86F7B5-5A6E-48BA-BCE2-9BB949D51832}"/>
              </a:ext>
            </a:extLst>
          </p:cNvPr>
          <p:cNvSpPr>
            <a:spLocks noGrp="1"/>
          </p:cNvSpPr>
          <p:nvPr>
            <p:ph type="title"/>
          </p:nvPr>
        </p:nvSpPr>
        <p:spPr>
          <a:xfrm>
            <a:off x="628650" y="170120"/>
            <a:ext cx="7886700" cy="1325563"/>
          </a:xfrm>
        </p:spPr>
        <p:txBody>
          <a:bodyPr>
            <a:normAutofit fontScale="90000"/>
          </a:bodyPr>
          <a:lstStyle/>
          <a:p>
            <a:r>
              <a:rPr lang="en-US" sz="3200" dirty="0"/>
              <a:t>CONCLUSIONES. </a:t>
            </a:r>
            <a:br>
              <a:rPr lang="en-US" sz="3200" dirty="0"/>
            </a:br>
            <a:r>
              <a:rPr lang="en-US" sz="3200" dirty="0"/>
              <a:t>NUEVO CONTEXTO DE LA COOPERACIÓN UNIVERSITARIA</a:t>
            </a:r>
          </a:p>
        </p:txBody>
      </p:sp>
      <p:sp>
        <p:nvSpPr>
          <p:cNvPr id="3" name="Marcador de contenido 2">
            <a:extLst>
              <a:ext uri="{FF2B5EF4-FFF2-40B4-BE49-F238E27FC236}">
                <a16:creationId xmlns:a16="http://schemas.microsoft.com/office/drawing/2014/main" id="{D600CDF9-D4E4-4176-AA5E-198B49A6D72E}"/>
              </a:ext>
            </a:extLst>
          </p:cNvPr>
          <p:cNvSpPr>
            <a:spLocks noGrp="1"/>
          </p:cNvSpPr>
          <p:nvPr>
            <p:ph idx="1"/>
          </p:nvPr>
        </p:nvSpPr>
        <p:spPr>
          <a:xfrm>
            <a:off x="628650" y="1520643"/>
            <a:ext cx="4182501" cy="4351338"/>
          </a:xfrm>
        </p:spPr>
        <p:txBody>
          <a:bodyPr>
            <a:normAutofit/>
          </a:bodyPr>
          <a:lstStyle/>
          <a:p>
            <a:pPr algn="just"/>
            <a:r>
              <a:rPr lang="es-ES" sz="1800" dirty="0"/>
              <a:t>Aún cuando la dimensión internacional siempre ha estado presente en la gestión de la educación superior, los cambios en el mundo de la ciencia y la misma dinámica socioeducativa en cuanto a la globalización, la integración de capital, tecnología e información, se observa una reorientación en el marco de la cooperación internacional que presenta nuevos retos. Estos nuevos retos implican alinearse en el nuevo contexto de la cooperación internacional para las instituciones de educación superior. Esta alineación necesariamente obliga a trabajar en red para apoyarse mutuamente en las funciones académicas de cara a I+D+I.</a:t>
            </a:r>
            <a:endParaRPr lang="en-US" sz="1800" dirty="0"/>
          </a:p>
        </p:txBody>
      </p:sp>
      <p:pic>
        <p:nvPicPr>
          <p:cNvPr id="10244" name="Picture 4" descr="Imagen relacionada">
            <a:extLst>
              <a:ext uri="{FF2B5EF4-FFF2-40B4-BE49-F238E27FC236}">
                <a16:creationId xmlns:a16="http://schemas.microsoft.com/office/drawing/2014/main" id="{ADE92FF5-8069-4AAA-A586-5605A0379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77" r="3940" b="3"/>
          <a:stretch/>
        </p:blipFill>
        <p:spPr bwMode="auto">
          <a:xfrm>
            <a:off x="5105429" y="1397844"/>
            <a:ext cx="3805552" cy="427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56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Imagen relacionada">
            <a:extLst>
              <a:ext uri="{FF2B5EF4-FFF2-40B4-BE49-F238E27FC236}">
                <a16:creationId xmlns:a16="http://schemas.microsoft.com/office/drawing/2014/main" id="{9CA95B88-7801-4B0B-9208-94F66A7AA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381"/>
          <a:stretch/>
        </p:blipFill>
        <p:spPr bwMode="auto">
          <a:xfrm>
            <a:off x="311566" y="-366871"/>
            <a:ext cx="8117038" cy="414279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86F7B5-5A6E-48BA-BCE2-9BB949D51832}"/>
              </a:ext>
            </a:extLst>
          </p:cNvPr>
          <p:cNvSpPr>
            <a:spLocks noGrp="1"/>
          </p:cNvSpPr>
          <p:nvPr>
            <p:ph type="title"/>
          </p:nvPr>
        </p:nvSpPr>
        <p:spPr>
          <a:xfrm>
            <a:off x="115039" y="4412095"/>
            <a:ext cx="3766337" cy="1509931"/>
          </a:xfrm>
        </p:spPr>
        <p:txBody>
          <a:bodyPr>
            <a:normAutofit/>
          </a:bodyPr>
          <a:lstStyle/>
          <a:p>
            <a:pPr algn="ctr"/>
            <a:r>
              <a:rPr lang="en-US" sz="2500" dirty="0">
                <a:solidFill>
                  <a:srgbClr val="000000"/>
                </a:solidFill>
              </a:rPr>
              <a:t>CONCLUSIONES. </a:t>
            </a:r>
            <a:br>
              <a:rPr lang="en-US" sz="2500" dirty="0">
                <a:solidFill>
                  <a:srgbClr val="000000"/>
                </a:solidFill>
              </a:rPr>
            </a:br>
            <a:r>
              <a:rPr lang="en-US" sz="2500" dirty="0">
                <a:solidFill>
                  <a:srgbClr val="000000"/>
                </a:solidFill>
              </a:rPr>
              <a:t>NUEVO CONTEXTO DE LA COOPERACIÓN UNIVERSITARIA</a:t>
            </a:r>
          </a:p>
        </p:txBody>
      </p:sp>
      <p:sp>
        <p:nvSpPr>
          <p:cNvPr id="5" name="Marcador de contenido 4">
            <a:extLst>
              <a:ext uri="{FF2B5EF4-FFF2-40B4-BE49-F238E27FC236}">
                <a16:creationId xmlns:a16="http://schemas.microsoft.com/office/drawing/2014/main" id="{92A9C542-97A2-46DA-8112-93111901EFF5}"/>
              </a:ext>
            </a:extLst>
          </p:cNvPr>
          <p:cNvSpPr>
            <a:spLocks noGrp="1"/>
          </p:cNvSpPr>
          <p:nvPr>
            <p:ph idx="1"/>
          </p:nvPr>
        </p:nvSpPr>
        <p:spPr>
          <a:xfrm>
            <a:off x="3881376" y="3775924"/>
            <a:ext cx="4951057" cy="2878093"/>
          </a:xfrm>
        </p:spPr>
        <p:txBody>
          <a:bodyPr anchor="ctr">
            <a:normAutofit/>
          </a:bodyPr>
          <a:lstStyle/>
          <a:p>
            <a:pPr algn="just"/>
            <a:r>
              <a:rPr lang="es-ES" sz="1400" dirty="0">
                <a:solidFill>
                  <a:srgbClr val="000000"/>
                </a:solidFill>
              </a:rPr>
              <a:t>Las comunidades académica e investigativas deben asumir una mayor conectividad como elemento clave para garantizar la participación internacional de su capital humano, situación que es posible en el marco de redes de cooperación articuladas. Esta articulación contribuye a potenciar las infraestructuras y recursos humanos existentes, además de aliviar la asimétrica distribución de las capacidades para la investigación-desarrollo innovación (Ì+D+I) en la mayoría de países donde la geografía de la innovación muestra existencia de unos pocos polos de desarrollo científico y tecnológico junto a extensas áreas de menor desarrollo, especialmente en países y en áreas científico-técnicas donde existen masas críticas insuficientes y debilidades en los grupos de I+D.</a:t>
            </a:r>
            <a:endParaRPr lang="en-US" sz="1400" dirty="0">
              <a:solidFill>
                <a:srgbClr val="000000"/>
              </a:solidFill>
            </a:endParaRPr>
          </a:p>
        </p:txBody>
      </p:sp>
    </p:spTree>
    <p:extLst>
      <p:ext uri="{BB962C8B-B14F-4D97-AF65-F5344CB8AC3E}">
        <p14:creationId xmlns:p14="http://schemas.microsoft.com/office/powerpoint/2010/main" val="1346755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Resultado de imagen para redes de colaboraciÃ³n">
            <a:extLst>
              <a:ext uri="{FF2B5EF4-FFF2-40B4-BE49-F238E27FC236}">
                <a16:creationId xmlns:a16="http://schemas.microsoft.com/office/drawing/2014/main" id="{DE209B7C-62A8-48EA-BB8A-113977E4E8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97"/>
          <a:stretch/>
        </p:blipFill>
        <p:spPr bwMode="auto">
          <a:xfrm>
            <a:off x="402319" y="-196938"/>
            <a:ext cx="8145174" cy="415715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A965BB60-77D5-45F3-932D-2083105B60FC}"/>
              </a:ext>
            </a:extLst>
          </p:cNvPr>
          <p:cNvSpPr>
            <a:spLocks noGrp="1"/>
          </p:cNvSpPr>
          <p:nvPr>
            <p:ph type="title"/>
          </p:nvPr>
        </p:nvSpPr>
        <p:spPr>
          <a:xfrm>
            <a:off x="241055" y="4675383"/>
            <a:ext cx="3766337" cy="1509931"/>
          </a:xfrm>
        </p:spPr>
        <p:txBody>
          <a:bodyPr>
            <a:normAutofit/>
          </a:bodyPr>
          <a:lstStyle/>
          <a:p>
            <a:pPr algn="ctr"/>
            <a:r>
              <a:rPr lang="en-US" sz="2500" dirty="0">
                <a:solidFill>
                  <a:srgbClr val="000000"/>
                </a:solidFill>
              </a:rPr>
              <a:t>CONCLUSIONES. </a:t>
            </a:r>
            <a:br>
              <a:rPr lang="en-US" sz="2500" dirty="0">
                <a:solidFill>
                  <a:srgbClr val="000000"/>
                </a:solidFill>
              </a:rPr>
            </a:br>
            <a:r>
              <a:rPr lang="en-US" sz="2500" dirty="0">
                <a:solidFill>
                  <a:srgbClr val="000000"/>
                </a:solidFill>
              </a:rPr>
              <a:t>NUEVO CONTEXTO DE LA COOPERACIÓN UNIVERSITARIA</a:t>
            </a:r>
          </a:p>
        </p:txBody>
      </p:sp>
      <p:sp>
        <p:nvSpPr>
          <p:cNvPr id="3" name="Marcador de contenido 2">
            <a:extLst>
              <a:ext uri="{FF2B5EF4-FFF2-40B4-BE49-F238E27FC236}">
                <a16:creationId xmlns:a16="http://schemas.microsoft.com/office/drawing/2014/main" id="{1571E46A-7C42-4D56-BE0F-A15B95EC2AD7}"/>
              </a:ext>
            </a:extLst>
          </p:cNvPr>
          <p:cNvSpPr>
            <a:spLocks noGrp="1"/>
          </p:cNvSpPr>
          <p:nvPr>
            <p:ph idx="1"/>
          </p:nvPr>
        </p:nvSpPr>
        <p:spPr>
          <a:xfrm>
            <a:off x="4135902" y="3960217"/>
            <a:ext cx="4411591" cy="2736005"/>
          </a:xfrm>
        </p:spPr>
        <p:txBody>
          <a:bodyPr anchor="ctr">
            <a:normAutofit/>
          </a:bodyPr>
          <a:lstStyle/>
          <a:p>
            <a:pPr algn="just"/>
            <a:r>
              <a:rPr lang="es-ES" sz="1600" dirty="0">
                <a:solidFill>
                  <a:srgbClr val="000000"/>
                </a:solidFill>
              </a:rPr>
              <a:t>El trabajo en red ya no es una opción. Las instituciones de educación superior deben constituirse dentro de estas organizaciones si desean promocionar una cultura académica que reoriente a la comunidad universitaria hacia los nuevos modos de funcionamiento de la cooperación internacional, y que, además, permita demostrar experiencias exitosas de aplicaciones colaborativas se requiere disponer de fondos para financiarlas. </a:t>
            </a:r>
            <a:endParaRPr lang="en-US" sz="1600" dirty="0">
              <a:solidFill>
                <a:srgbClr val="000000"/>
              </a:solidFill>
            </a:endParaRPr>
          </a:p>
        </p:txBody>
      </p:sp>
    </p:spTree>
    <p:extLst>
      <p:ext uri="{BB962C8B-B14F-4D97-AF65-F5344CB8AC3E}">
        <p14:creationId xmlns:p14="http://schemas.microsoft.com/office/powerpoint/2010/main" val="166046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91490" y="365125"/>
            <a:ext cx="3840085" cy="1692794"/>
          </a:xfrm>
        </p:spPr>
        <p:txBody>
          <a:bodyPr>
            <a:normAutofit/>
          </a:bodyPr>
          <a:lstStyle/>
          <a:p>
            <a:r>
              <a:rPr lang="es-ES_tradnl" dirty="0"/>
              <a:t>REDES ACAD</a:t>
            </a:r>
            <a:r>
              <a:rPr lang="en-US" dirty="0"/>
              <a:t>ÉMICAS</a:t>
            </a:r>
            <a:endParaRPr lang="es-ES_tradnl" dirty="0"/>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a:xfrm>
            <a:off x="491490" y="2575034"/>
            <a:ext cx="3840085" cy="3462228"/>
          </a:xfrm>
        </p:spPr>
        <p:txBody>
          <a:bodyPr>
            <a:normAutofit/>
          </a:bodyPr>
          <a:lstStyle/>
          <a:p>
            <a:pPr algn="just"/>
            <a:r>
              <a:rPr lang="es-ES" sz="1600" dirty="0"/>
              <a:t>Una red universitaria se refiere a una agrupación de docentes, estudiantes y funcionarios que representan a las entidades educativas, cuya operación es la de compartir sus actividades, recursos y experiencias para analizar, investigar, diseñar y producir esfuerzos colaborativos bajo temáticas en común acuerdo, buscando el mejoramiento </a:t>
            </a:r>
            <a:r>
              <a:rPr lang="en-US" sz="1600" dirty="0"/>
              <a:t>de </a:t>
            </a:r>
            <a:r>
              <a:rPr lang="en-US" sz="1600" dirty="0" err="1"/>
              <a:t>aspectos</a:t>
            </a:r>
            <a:r>
              <a:rPr lang="en-US" sz="1600" dirty="0"/>
              <a:t> de la </a:t>
            </a:r>
            <a:r>
              <a:rPr lang="en-US" sz="1600" dirty="0" err="1"/>
              <a:t>vida</a:t>
            </a:r>
            <a:r>
              <a:rPr lang="en-US" sz="1600" dirty="0"/>
              <a:t> </a:t>
            </a:r>
            <a:r>
              <a:rPr lang="en-US" sz="1600" dirty="0" err="1"/>
              <a:t>académica</a:t>
            </a:r>
            <a:r>
              <a:rPr lang="en-US" sz="1600" dirty="0"/>
              <a:t>, </a:t>
            </a:r>
            <a:r>
              <a:rPr lang="en-US" sz="1600" dirty="0" err="1"/>
              <a:t>educativa</a:t>
            </a:r>
            <a:r>
              <a:rPr lang="en-US" sz="1600" dirty="0"/>
              <a:t>, </a:t>
            </a:r>
            <a:r>
              <a:rPr lang="en-US" sz="1600" dirty="0" err="1"/>
              <a:t>económica</a:t>
            </a:r>
            <a:r>
              <a:rPr lang="en-US" sz="1600" dirty="0"/>
              <a:t>, </a:t>
            </a:r>
            <a:r>
              <a:rPr lang="en-US" sz="1600" dirty="0" err="1"/>
              <a:t>tecnológicas</a:t>
            </a:r>
            <a:r>
              <a:rPr lang="en-US" sz="1600" dirty="0"/>
              <a:t> y cultural (Soto </a:t>
            </a:r>
            <a:r>
              <a:rPr lang="en-US" sz="1600" dirty="0" err="1"/>
              <a:t>Arguedas</a:t>
            </a:r>
            <a:r>
              <a:rPr lang="en-US" sz="1600" dirty="0"/>
              <a:t>, 2010). </a:t>
            </a:r>
          </a:p>
          <a:p>
            <a:pPr algn="just"/>
            <a:endParaRPr lang="es-ES_tradnl" sz="1600" dirty="0"/>
          </a:p>
        </p:txBody>
      </p:sp>
      <p:pic>
        <p:nvPicPr>
          <p:cNvPr id="1026" name="Picture 2" descr="Resultado de imagen para red acadÃ©mica">
            <a:extLst>
              <a:ext uri="{FF2B5EF4-FFF2-40B4-BE49-F238E27FC236}">
                <a16:creationId xmlns:a16="http://schemas.microsoft.com/office/drawing/2014/main" id="{0530345C-4C97-4A1B-AB1A-77DE5A40C3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99" r="35720"/>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658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sultado de imagen para red acadÃ©mica">
            <a:extLst>
              <a:ext uri="{FF2B5EF4-FFF2-40B4-BE49-F238E27FC236}">
                <a16:creationId xmlns:a16="http://schemas.microsoft.com/office/drawing/2014/main" id="{79C07D4B-6F6F-492F-BCB4-2B6F331DA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1949"/>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3" name="Oval 72">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18A9B9B-41EC-46DD-890D-04A4742D6A64}"/>
              </a:ext>
            </a:extLst>
          </p:cNvPr>
          <p:cNvSpPr>
            <a:spLocks noGrp="1"/>
          </p:cNvSpPr>
          <p:nvPr>
            <p:ph idx="1"/>
          </p:nvPr>
        </p:nvSpPr>
        <p:spPr>
          <a:xfrm>
            <a:off x="407962" y="4551037"/>
            <a:ext cx="8257735" cy="2018575"/>
          </a:xfrm>
        </p:spPr>
        <p:txBody>
          <a:bodyPr anchor="ctr">
            <a:normAutofit/>
          </a:bodyPr>
          <a:lstStyle/>
          <a:p>
            <a:pPr algn="just"/>
            <a:r>
              <a:rPr lang="es-ES" sz="2400" dirty="0">
                <a:solidFill>
                  <a:srgbClr val="000000"/>
                </a:solidFill>
              </a:rPr>
              <a:t>Una red académica tiene una importancia trascendental, pues permite a los académicos realizar su trabajo con flexibilidad, sobre todo acceder a la cooperación en el desarrollo académico científico, técnico, social y cultural en una comunidad, equipo, grupo o región.</a:t>
            </a:r>
          </a:p>
          <a:p>
            <a:pPr algn="just"/>
            <a:endParaRPr lang="es-ES" sz="2400" dirty="0">
              <a:solidFill>
                <a:srgbClr val="000000"/>
              </a:solidFill>
            </a:endParaRPr>
          </a:p>
        </p:txBody>
      </p:sp>
    </p:spTree>
    <p:extLst>
      <p:ext uri="{BB962C8B-B14F-4D97-AF65-F5344CB8AC3E}">
        <p14:creationId xmlns:p14="http://schemas.microsoft.com/office/powerpoint/2010/main" val="249870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n relacionada">
            <a:extLst>
              <a:ext uri="{FF2B5EF4-FFF2-40B4-BE49-F238E27FC236}">
                <a16:creationId xmlns:a16="http://schemas.microsoft.com/office/drawing/2014/main" id="{C557CA79-C2E3-4C2E-8D5E-210BC3ED8F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44" r="29479"/>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BDB08"/>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F18A9B9B-41EC-46DD-890D-04A4742D6A64}"/>
              </a:ext>
            </a:extLst>
          </p:cNvPr>
          <p:cNvSpPr>
            <a:spLocks noGrp="1"/>
          </p:cNvSpPr>
          <p:nvPr>
            <p:ph idx="1"/>
          </p:nvPr>
        </p:nvSpPr>
        <p:spPr>
          <a:xfrm>
            <a:off x="3724073" y="450166"/>
            <a:ext cx="4939867" cy="5289452"/>
          </a:xfrm>
        </p:spPr>
        <p:txBody>
          <a:bodyPr>
            <a:normAutofit/>
          </a:bodyPr>
          <a:lstStyle/>
          <a:p>
            <a:pPr algn="just"/>
            <a:endParaRPr lang="es-ES" dirty="0"/>
          </a:p>
          <a:p>
            <a:pPr algn="just"/>
            <a:r>
              <a:rPr lang="es-ES" dirty="0"/>
              <a:t>Otro aspecto importante de las redes es el trabajo en equipo bajo un liderazgo académico, que implica a su vez liderazgo en lo administrativo y lo político. Un académico que no es político no es académico. Se requiere saber y hacer política educativa, pues no es esta privativa de otros sino de quienes ejercen el liderazgo académico. Solo los líderes pueden promover y asumir cambios. Se requiere ser profesionales que identifican y resuelven problemas, crean modelos y tienen la capacidad para dialogar con gente de otras disciplinas e integrarse en equipos de trabajo. </a:t>
            </a:r>
            <a:r>
              <a:rPr lang="en-US" dirty="0"/>
              <a:t>(Mercado del </a:t>
            </a:r>
            <a:r>
              <a:rPr lang="en-US" dirty="0" err="1"/>
              <a:t>Collado</a:t>
            </a:r>
            <a:r>
              <a:rPr lang="en-US" dirty="0"/>
              <a:t>, 1998).</a:t>
            </a:r>
            <a:r>
              <a:rPr lang="es-ES" dirty="0"/>
              <a:t> </a:t>
            </a:r>
            <a:endParaRPr lang="en-US" dirty="0"/>
          </a:p>
        </p:txBody>
      </p:sp>
    </p:spTree>
    <p:extLst>
      <p:ext uri="{BB962C8B-B14F-4D97-AF65-F5344CB8AC3E}">
        <p14:creationId xmlns:p14="http://schemas.microsoft.com/office/powerpoint/2010/main" val="270480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455B8D-178C-4B5D-862F-F04A14F9EEEB}"/>
              </a:ext>
            </a:extLst>
          </p:cNvPr>
          <p:cNvSpPr>
            <a:spLocks noGrp="1"/>
          </p:cNvSpPr>
          <p:nvPr>
            <p:ph type="title"/>
          </p:nvPr>
        </p:nvSpPr>
        <p:spPr/>
        <p:txBody>
          <a:bodyPr/>
          <a:lstStyle/>
          <a:p>
            <a:pPr algn="ctr"/>
            <a:r>
              <a:rPr lang="en-US" dirty="0"/>
              <a:t>MAESTRÍA EN ORDENAMIENTO Y GESTIÓN DEL TERRITORIO</a:t>
            </a:r>
          </a:p>
        </p:txBody>
      </p:sp>
      <p:graphicFrame>
        <p:nvGraphicFramePr>
          <p:cNvPr id="4" name="Marcador de contenido 3">
            <a:extLst>
              <a:ext uri="{FF2B5EF4-FFF2-40B4-BE49-F238E27FC236}">
                <a16:creationId xmlns:a16="http://schemas.microsoft.com/office/drawing/2014/main" id="{7AB61047-A52D-4DC0-B683-8C68DA84BF1A}"/>
              </a:ext>
            </a:extLst>
          </p:cNvPr>
          <p:cNvGraphicFramePr>
            <a:graphicFrameLocks noGrp="1"/>
          </p:cNvGraphicFramePr>
          <p:nvPr>
            <p:ph idx="1"/>
            <p:extLst>
              <p:ext uri="{D42A27DB-BD31-4B8C-83A1-F6EECF244321}">
                <p14:modId xmlns:p14="http://schemas.microsoft.com/office/powerpoint/2010/main" val="4091337476"/>
              </p:ext>
            </p:extLst>
          </p:nvPr>
        </p:nvGraphicFramePr>
        <p:xfrm>
          <a:off x="628650" y="1690689"/>
          <a:ext cx="7886700" cy="3472154"/>
        </p:xfrm>
        <a:graphic>
          <a:graphicData uri="http://schemas.openxmlformats.org/drawingml/2006/table">
            <a:tbl>
              <a:tblPr/>
              <a:tblGrid>
                <a:gridCol w="7886700">
                  <a:extLst>
                    <a:ext uri="{9D8B030D-6E8A-4147-A177-3AD203B41FA5}">
                      <a16:colId xmlns:a16="http://schemas.microsoft.com/office/drawing/2014/main" val="2442928008"/>
                    </a:ext>
                  </a:extLst>
                </a:gridCol>
              </a:tblGrid>
              <a:tr h="3472154">
                <a:tc>
                  <a:txBody>
                    <a:bodyPr/>
                    <a:lstStyle/>
                    <a:p>
                      <a:r>
                        <a:rPr lang="es-ES" dirty="0">
                          <a:solidFill>
                            <a:schemeClr val="accent1">
                              <a:lumMod val="50000"/>
                            </a:schemeClr>
                          </a:solidFill>
                          <a:effectLst/>
                          <a:latin typeface="Arial" panose="020B0604020202020204" pitchFamily="34" charset="0"/>
                          <a:cs typeface="Arial" panose="020B0604020202020204" pitchFamily="34" charset="0"/>
                        </a:rPr>
                        <a:t> </a:t>
                      </a:r>
                    </a:p>
                    <a:p>
                      <a:pPr algn="just"/>
                      <a:r>
                        <a:rPr lang="es-ES" dirty="0">
                          <a:solidFill>
                            <a:schemeClr val="accent1">
                              <a:lumMod val="50000"/>
                            </a:schemeClr>
                          </a:solidFill>
                          <a:effectLst/>
                          <a:latin typeface="Arial" panose="020B0604020202020204" pitchFamily="34" charset="0"/>
                          <a:cs typeface="Arial" panose="020B0604020202020204" pitchFamily="34" charset="0"/>
                        </a:rPr>
                        <a:t>La Facultad de Ciencias Espaciales de la Universidad Nacional Autónoma de Honduras (FACES/UNAH) y el Departamento de Geografía y Geología de la Universidad de Alcalá (España), ofrecen a profesionales universitarios de la región Centroamericana el “Programa de Maestría en Ordenamiento y Gestión del Territorio”.</a:t>
                      </a:r>
                    </a:p>
                    <a:p>
                      <a:pPr algn="just"/>
                      <a:r>
                        <a:rPr lang="es-ES" dirty="0">
                          <a:solidFill>
                            <a:schemeClr val="accent1">
                              <a:lumMod val="50000"/>
                            </a:schemeClr>
                          </a:solidFill>
                          <a:effectLst/>
                          <a:latin typeface="Arial" panose="020B0604020202020204" pitchFamily="34" charset="0"/>
                          <a:cs typeface="Arial" panose="020B0604020202020204" pitchFamily="34" charset="0"/>
                        </a:rPr>
                        <a:t>Este Programa va dirigido a profesionales universitarios con conocimientos, interés y/o experiencia en Gestión Territorial, Planificación Urbana y Rural, Manejo de Recursos Naturales, Aprovechamiento Sostenible del Territorio, y el Uso de Datos Espaciales, Imágenes Satelitales y Fotografías Aéreas.</a:t>
                      </a:r>
                    </a:p>
                  </a:txBody>
                  <a:tcPr marL="0" marR="0" marT="0" marB="0">
                    <a:lnL>
                      <a:noFill/>
                    </a:lnL>
                    <a:lnR>
                      <a:noFill/>
                    </a:lnR>
                    <a:lnT>
                      <a:noFill/>
                    </a:lnT>
                    <a:lnB>
                      <a:noFill/>
                    </a:lnB>
                    <a:noFill/>
                  </a:tcPr>
                </a:tc>
                <a:extLst>
                  <a:ext uri="{0D108BD9-81ED-4DB2-BD59-A6C34878D82A}">
                    <a16:rowId xmlns:a16="http://schemas.microsoft.com/office/drawing/2014/main" val="1301970902"/>
                  </a:ext>
                </a:extLst>
              </a:tr>
            </a:tbl>
          </a:graphicData>
        </a:graphic>
      </p:graphicFrame>
    </p:spTree>
    <p:extLst>
      <p:ext uri="{BB962C8B-B14F-4D97-AF65-F5344CB8AC3E}">
        <p14:creationId xmlns:p14="http://schemas.microsoft.com/office/powerpoint/2010/main" val="218491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AACA3A-3777-4C48-A55C-7CA8B8AAEE05}"/>
              </a:ext>
            </a:extLst>
          </p:cNvPr>
          <p:cNvSpPr>
            <a:spLocks noGrp="1"/>
          </p:cNvSpPr>
          <p:nvPr>
            <p:ph type="title"/>
          </p:nvPr>
        </p:nvSpPr>
        <p:spPr>
          <a:xfrm>
            <a:off x="676913" y="154745"/>
            <a:ext cx="5769415" cy="1526907"/>
          </a:xfrm>
        </p:spPr>
        <p:txBody>
          <a:bodyPr>
            <a:noAutofit/>
          </a:bodyPr>
          <a:lstStyle/>
          <a:p>
            <a:pPr algn="ctr"/>
            <a:r>
              <a:rPr lang="en-US" sz="2800" dirty="0"/>
              <a:t>OBSERVATORIO UNIVERSITARIO DE ORDENAMIENTO TERRITORIAL</a:t>
            </a:r>
          </a:p>
        </p:txBody>
      </p:sp>
      <p:sp>
        <p:nvSpPr>
          <p:cNvPr id="4" name="Marcador de contenido 3">
            <a:extLst>
              <a:ext uri="{FF2B5EF4-FFF2-40B4-BE49-F238E27FC236}">
                <a16:creationId xmlns:a16="http://schemas.microsoft.com/office/drawing/2014/main" id="{71069D89-77A9-4BDE-94CD-CFE1ABFEDE01}"/>
              </a:ext>
            </a:extLst>
          </p:cNvPr>
          <p:cNvSpPr txBox="1">
            <a:spLocks noGrp="1"/>
          </p:cNvSpPr>
          <p:nvPr>
            <p:ph idx="1"/>
          </p:nvPr>
        </p:nvSpPr>
        <p:spPr>
          <a:xfrm>
            <a:off x="676913" y="1681652"/>
            <a:ext cx="5362421" cy="3788227"/>
          </a:xfrm>
          <a:prstGeom prst="rect">
            <a:avLst/>
          </a:prstGeom>
        </p:spPr>
        <p:txBody>
          <a:bodyPr rtlCol="0" anchor="ctr">
            <a:normAutofit/>
          </a:bodyPr>
          <a:lstStyle/>
          <a:p>
            <a:pPr algn="just"/>
            <a:r>
              <a:rPr lang="es-ES" sz="1800" dirty="0"/>
              <a:t>El </a:t>
            </a:r>
            <a:r>
              <a:rPr lang="es-ES" sz="1800" b="1" dirty="0"/>
              <a:t>Observatorio Universitario de Ordenamiento Territorial</a:t>
            </a:r>
            <a:r>
              <a:rPr lang="es-ES" sz="1800" dirty="0"/>
              <a:t>, adscrito a la Maestría en Ordenamiento y Gestión del Territorio, surge en el </a:t>
            </a:r>
            <a:r>
              <a:rPr lang="es-ES" sz="1800" b="1" dirty="0"/>
              <a:t>2014 con el inicio de la cuarta promoción de la MOGT</a:t>
            </a:r>
            <a:r>
              <a:rPr lang="es-ES" sz="1800" dirty="0"/>
              <a:t>, se constituye como un centro orientado a apoyar y fundamentar la investigación científica de la UNAH y aporta al conocimiento riguroso de la temática en el país desde la </a:t>
            </a:r>
            <a:r>
              <a:rPr lang="es-ES" sz="1800" b="1" dirty="0"/>
              <a:t>Cátedra de Ordenamiento Territorial</a:t>
            </a:r>
            <a:r>
              <a:rPr lang="es-ES" sz="1800" dirty="0"/>
              <a:t>, espacio creado por el Departamento de Ciencias y Tecnologías de la Información Geográfica (FACES) para el intercambio de trabajos, estudios, publicaciones, opiniones técnicas de la temática a nivel nacional y regional. </a:t>
            </a:r>
            <a:endParaRPr lang="en-US" sz="18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166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FF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Imagen 5">
            <a:extLst>
              <a:ext uri="{FF2B5EF4-FFF2-40B4-BE49-F238E27FC236}">
                <a16:creationId xmlns:a16="http://schemas.microsoft.com/office/drawing/2014/main" id="{42D336E1-74BC-4CB2-9E36-84E15E9015D2}"/>
              </a:ext>
            </a:extLst>
          </p:cNvPr>
          <p:cNvPicPr>
            <a:picLocks noChangeAspect="1"/>
          </p:cNvPicPr>
          <p:nvPr/>
        </p:nvPicPr>
        <p:blipFill rotWithShape="1">
          <a:blip r:embed="rId2">
            <a:extLst>
              <a:ext uri="{28A0092B-C50C-407E-A947-70E740481C1C}">
                <a14:useLocalDpi xmlns:a14="http://schemas.microsoft.com/office/drawing/2010/main" val="0"/>
              </a:ext>
            </a:extLst>
          </a:blip>
          <a:srcRect t="31147" b="10264"/>
          <a:stretch/>
        </p:blipFill>
        <p:spPr>
          <a:xfrm>
            <a:off x="6084451" y="2954215"/>
            <a:ext cx="2119735" cy="816571"/>
          </a:xfrm>
          <a:prstGeom prst="rect">
            <a:avLst/>
          </a:prstGeom>
        </p:spPr>
      </p:pic>
    </p:spTree>
    <p:extLst>
      <p:ext uri="{BB962C8B-B14F-4D97-AF65-F5344CB8AC3E}">
        <p14:creationId xmlns:p14="http://schemas.microsoft.com/office/powerpoint/2010/main" val="235171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9DBD69C-8A49-4747-813D-EE5D82D75C68}"/>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Arial Black" panose="020B0A04020102020204" pitchFamily="34" charset="0"/>
                <a:ea typeface="+mj-ea"/>
                <a:cs typeface="+mj-cs"/>
              </a:rPr>
              <a:t>REDES ACADÉMICAS MOGT -OUOT</a:t>
            </a:r>
          </a:p>
        </p:txBody>
      </p:sp>
      <p:pic>
        <p:nvPicPr>
          <p:cNvPr id="5122" name="Picture 2" descr="Resultado de imagen para red acadÃ©mica">
            <a:extLst>
              <a:ext uri="{FF2B5EF4-FFF2-40B4-BE49-F238E27FC236}">
                <a16:creationId xmlns:a16="http://schemas.microsoft.com/office/drawing/2014/main" id="{B2BC5D3D-5C9D-47DC-A207-5EAF12DEC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08" y="1675227"/>
            <a:ext cx="7846783"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Imagen que contiene árbol, exterior, suelo, cielo&#10;&#10;Descripción generada con confianza muy alta">
            <a:extLst>
              <a:ext uri="{FF2B5EF4-FFF2-40B4-BE49-F238E27FC236}">
                <a16:creationId xmlns:a16="http://schemas.microsoft.com/office/drawing/2014/main" id="{8A1E5550-4CB8-4170-8E9D-6D4D79F122AF}"/>
              </a:ext>
            </a:extLst>
          </p:cNvPr>
          <p:cNvPicPr>
            <a:picLocks noChangeAspect="1"/>
          </p:cNvPicPr>
          <p:nvPr/>
        </p:nvPicPr>
        <p:blipFill rotWithShape="1">
          <a:blip r:embed="rId2"/>
          <a:srcRect b="9266"/>
          <a:stretch/>
        </p:blipFill>
        <p:spPr>
          <a:xfrm>
            <a:off x="20" y="10"/>
            <a:ext cx="9143980" cy="4666928"/>
          </a:xfrm>
          <a:prstGeom prst="rect">
            <a:avLst/>
          </a:prstGeom>
        </p:spPr>
      </p:pic>
      <p:pic>
        <p:nvPicPr>
          <p:cNvPr id="10" name="Picture 9">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Oval 11">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A87ED02-C66D-48EE-A80C-726E84DD2C9A}"/>
              </a:ext>
            </a:extLst>
          </p:cNvPr>
          <p:cNvSpPr>
            <a:spLocks noGrp="1"/>
          </p:cNvSpPr>
          <p:nvPr>
            <p:ph type="title"/>
          </p:nvPr>
        </p:nvSpPr>
        <p:spPr>
          <a:xfrm>
            <a:off x="182880" y="4551037"/>
            <a:ext cx="4187205" cy="2088914"/>
          </a:xfrm>
        </p:spPr>
        <p:txBody>
          <a:bodyPr>
            <a:normAutofit/>
          </a:bodyPr>
          <a:lstStyle/>
          <a:p>
            <a:r>
              <a:rPr lang="es-ES" sz="2800" dirty="0"/>
              <a:t>Alianza Mesoamericana de Redes de Universidad por la Sostenibilidad y el Ambiente</a:t>
            </a:r>
            <a:endParaRPr lang="en-US" sz="2800" dirty="0"/>
          </a:p>
        </p:txBody>
      </p:sp>
      <p:sp>
        <p:nvSpPr>
          <p:cNvPr id="3" name="Marcador de contenido 2">
            <a:extLst>
              <a:ext uri="{FF2B5EF4-FFF2-40B4-BE49-F238E27FC236}">
                <a16:creationId xmlns:a16="http://schemas.microsoft.com/office/drawing/2014/main" id="{5642C141-D843-4BEA-8233-813690B52136}"/>
              </a:ext>
            </a:extLst>
          </p:cNvPr>
          <p:cNvSpPr>
            <a:spLocks noGrp="1"/>
          </p:cNvSpPr>
          <p:nvPr>
            <p:ph idx="1"/>
          </p:nvPr>
        </p:nvSpPr>
        <p:spPr>
          <a:xfrm>
            <a:off x="4370085" y="4388303"/>
            <a:ext cx="4591035" cy="2251648"/>
          </a:xfrm>
        </p:spPr>
        <p:txBody>
          <a:bodyPr anchor="ctr">
            <a:normAutofit/>
          </a:bodyPr>
          <a:lstStyle/>
          <a:p>
            <a:pPr algn="just"/>
            <a:r>
              <a:rPr lang="es-MX" sz="1600" dirty="0">
                <a:solidFill>
                  <a:srgbClr val="000000"/>
                </a:solidFill>
              </a:rPr>
              <a:t>Desarrollar actividades de cooperación académica orientadas a la coordinación de eventos de interés común, la realización de proyectos colaborativos de investigación, movilidad de académicos, investigadores y estudiantes;  así como, el apoyo a la creación y fortalecimiento de programas de pregrado y posgrado en ambiente y sostenibilidad, gestión de riesgos, y cambio climático.</a:t>
            </a:r>
            <a:endParaRPr lang="en-US" sz="1600" dirty="0">
              <a:solidFill>
                <a:srgbClr val="000000"/>
              </a:solidFill>
            </a:endParaRPr>
          </a:p>
        </p:txBody>
      </p:sp>
    </p:spTree>
    <p:extLst>
      <p:ext uri="{BB962C8B-B14F-4D97-AF65-F5344CB8AC3E}">
        <p14:creationId xmlns:p14="http://schemas.microsoft.com/office/powerpoint/2010/main" val="128902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descr="Imagen que contiene persona, cielo, de pie, exterior&#10;&#10;Descripción generada con confianza muy alta">
            <a:extLst>
              <a:ext uri="{FF2B5EF4-FFF2-40B4-BE49-F238E27FC236}">
                <a16:creationId xmlns:a16="http://schemas.microsoft.com/office/drawing/2014/main" id="{6C5A5D10-D42B-441A-947B-0028CD4FB520}"/>
              </a:ext>
            </a:extLst>
          </p:cNvPr>
          <p:cNvPicPr>
            <a:picLocks noChangeAspect="1"/>
          </p:cNvPicPr>
          <p:nvPr/>
        </p:nvPicPr>
        <p:blipFill rotWithShape="1">
          <a:blip r:embed="rId2"/>
          <a:srcRect t="15848" r="3" b="7254"/>
          <a:stretch/>
        </p:blipFill>
        <p:spPr>
          <a:xfrm>
            <a:off x="3614166" y="-479"/>
            <a:ext cx="5529834" cy="4252439"/>
          </a:xfrm>
          <a:prstGeom prst="rect">
            <a:avLst/>
          </a:prstGeom>
        </p:spPr>
      </p:pic>
      <p:pic>
        <p:nvPicPr>
          <p:cNvPr id="6146" name="Picture 2" descr="La imagen puede contener: 2 personas, personas sentadas, oficina e interior">
            <a:extLst>
              <a:ext uri="{FF2B5EF4-FFF2-40B4-BE49-F238E27FC236}">
                <a16:creationId xmlns:a16="http://schemas.microsoft.com/office/drawing/2014/main" id="{96578C30-B733-45D5-8F46-6E91E0014D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20" r="5807" b="-3"/>
          <a:stretch/>
        </p:blipFill>
        <p:spPr bwMode="auto">
          <a:xfrm>
            <a:off x="5128591" y="4251960"/>
            <a:ext cx="4015409" cy="2606039"/>
          </a:xfrm>
          <a:prstGeom prst="rect">
            <a:avLst/>
          </a:prstGeom>
          <a:noFill/>
          <a:extLst>
            <a:ext uri="{909E8E84-426E-40DD-AFC4-6F175D3DCCD1}">
              <a14:hiddenFill xmlns:a14="http://schemas.microsoft.com/office/drawing/2010/main">
                <a:solidFill>
                  <a:srgbClr val="FFFFFF"/>
                </a:solidFill>
              </a14:hiddenFill>
            </a:ext>
          </a:extLst>
        </p:spPr>
      </p:pic>
      <p:sp>
        <p:nvSpPr>
          <p:cNvPr id="6148" name="Freeform 3">
            <a:extLst>
              <a:ext uri="{FF2B5EF4-FFF2-40B4-BE49-F238E27FC236}">
                <a16:creationId xmlns:a16="http://schemas.microsoft.com/office/drawing/2014/main" id="{66BCEC1B-9617-4EF1-9B03-4BD43D100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Freeform 4">
            <a:extLst>
              <a:ext uri="{FF2B5EF4-FFF2-40B4-BE49-F238E27FC236}">
                <a16:creationId xmlns:a16="http://schemas.microsoft.com/office/drawing/2014/main" id="{CCBFD80B-276C-4775-A363-20693A7C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9"/>
            <a:ext cx="6058538"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B1110DE-384E-44B9-93E4-3A64A6C1E2D0}"/>
              </a:ext>
            </a:extLst>
          </p:cNvPr>
          <p:cNvSpPr>
            <a:spLocks noGrp="1"/>
          </p:cNvSpPr>
          <p:nvPr>
            <p:ph type="title"/>
          </p:nvPr>
        </p:nvSpPr>
        <p:spPr>
          <a:xfrm>
            <a:off x="603504" y="2600325"/>
            <a:ext cx="3711321" cy="2651200"/>
          </a:xfrm>
        </p:spPr>
        <p:txBody>
          <a:bodyPr vert="horz" lIns="91440" tIns="45720" rIns="91440" bIns="45720" rtlCol="0" anchor="t">
            <a:normAutofit/>
          </a:bodyPr>
          <a:lstStyle/>
          <a:p>
            <a:r>
              <a:rPr lang="en-US" kern="1200">
                <a:solidFill>
                  <a:schemeClr val="tx1"/>
                </a:solidFill>
                <a:latin typeface="+mj-lt"/>
                <a:ea typeface="+mj-ea"/>
                <a:cs typeface="+mj-cs"/>
              </a:rPr>
              <a:t>GRUPO DE INVESTIGACIÓN MESOAMERICANO POR EL CAMBIO CLIMÁTICO</a:t>
            </a:r>
          </a:p>
        </p:txBody>
      </p:sp>
    </p:spTree>
    <p:extLst>
      <p:ext uri="{BB962C8B-B14F-4D97-AF65-F5344CB8AC3E}">
        <p14:creationId xmlns:p14="http://schemas.microsoft.com/office/powerpoint/2010/main" val="398908721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TotalTime>
  <Words>785</Words>
  <Application>Microsoft Office PowerPoint</Application>
  <PresentationFormat>Presentación en pantalla (4:3)</PresentationFormat>
  <Paragraphs>27</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Arial Black</vt:lpstr>
      <vt:lpstr>Calibri</vt:lpstr>
      <vt:lpstr>Calibri Light</vt:lpstr>
      <vt:lpstr>Tema de Office</vt:lpstr>
      <vt:lpstr>GESTIÓN DE REDES ACADÉMICAS INTERNACIONALES PARA I+D+I</vt:lpstr>
      <vt:lpstr>REDES ACADÉMICAS</vt:lpstr>
      <vt:lpstr>Presentación de PowerPoint</vt:lpstr>
      <vt:lpstr>Presentación de PowerPoint</vt:lpstr>
      <vt:lpstr>MAESTRÍA EN ORDENAMIENTO Y GESTIÓN DEL TERRITORIO</vt:lpstr>
      <vt:lpstr>OBSERVATORIO UNIVERSITARIO DE ORDENAMIENTO TERRITORIAL</vt:lpstr>
      <vt:lpstr>REDES ACADÉMICAS MOGT -OUOT</vt:lpstr>
      <vt:lpstr>Alianza Mesoamericana de Redes de Universidad por la Sostenibilidad y el Ambiente</vt:lpstr>
      <vt:lpstr>GRUPO DE INVESTIGACIÓN MESOAMERICANO POR EL CAMBIO CLIMÁTICO</vt:lpstr>
      <vt:lpstr>RED IBEROAMERICANA DEL MEDIO AMBIENTE REIMA</vt:lpstr>
      <vt:lpstr>RED LATINOAMERICANA DE OBSERVATORIOS DE LA TIERRA</vt:lpstr>
      <vt:lpstr>RED DE INICIATIVAS DE MONITOREO DE GOBERNANZA DE LA TIERRA Y RECURSOS NATURALES</vt:lpstr>
      <vt:lpstr>CONCLUSIONES.  NUEVO CONTEXTO DE LA COOPERACIÓN UNIVERSITARIA</vt:lpstr>
      <vt:lpstr>CONCLUSIONES.  NUEVO CONTEXTO DE LA COOPERACIÓN UNIVERSITARIA</vt:lpstr>
      <vt:lpstr>CONCLUSIONES.  NUEVO CONTEXTO DE LA COOPERACIÓN UNIVERSITARIA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claudia mondragon rivera</cp:lastModifiedBy>
  <cp:revision>15</cp:revision>
  <dcterms:created xsi:type="dcterms:W3CDTF">2018-10-12T16:54:32Z</dcterms:created>
  <dcterms:modified xsi:type="dcterms:W3CDTF">2018-10-15T02:30:32Z</dcterms:modified>
</cp:coreProperties>
</file>